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2"/>
  </p:notesMasterIdLst>
  <p:sldIdLst>
    <p:sldId id="306" r:id="rId2"/>
    <p:sldId id="307" r:id="rId3"/>
    <p:sldId id="286" r:id="rId4"/>
    <p:sldId id="364" r:id="rId5"/>
    <p:sldId id="362" r:id="rId6"/>
    <p:sldId id="365" r:id="rId7"/>
    <p:sldId id="367" r:id="rId8"/>
    <p:sldId id="366" r:id="rId9"/>
    <p:sldId id="377" r:id="rId10"/>
    <p:sldId id="368" r:id="rId11"/>
    <p:sldId id="363" r:id="rId12"/>
    <p:sldId id="323" r:id="rId13"/>
    <p:sldId id="369" r:id="rId14"/>
    <p:sldId id="354" r:id="rId15"/>
    <p:sldId id="370" r:id="rId16"/>
    <p:sldId id="371" r:id="rId17"/>
    <p:sldId id="372" r:id="rId18"/>
    <p:sldId id="373" r:id="rId19"/>
    <p:sldId id="374" r:id="rId20"/>
    <p:sldId id="355" r:id="rId21"/>
    <p:sldId id="324" r:id="rId22"/>
    <p:sldId id="325" r:id="rId23"/>
    <p:sldId id="326" r:id="rId24"/>
    <p:sldId id="327" r:id="rId25"/>
    <p:sldId id="328" r:id="rId26"/>
    <p:sldId id="329" r:id="rId27"/>
    <p:sldId id="288" r:id="rId28"/>
    <p:sldId id="356" r:id="rId29"/>
    <p:sldId id="312" r:id="rId30"/>
    <p:sldId id="357" r:id="rId31"/>
    <p:sldId id="375" r:id="rId32"/>
    <p:sldId id="290" r:id="rId33"/>
    <p:sldId id="330" r:id="rId34"/>
    <p:sldId id="360" r:id="rId35"/>
    <p:sldId id="361" r:id="rId36"/>
    <p:sldId id="331" r:id="rId37"/>
    <p:sldId id="358" r:id="rId38"/>
    <p:sldId id="291" r:id="rId39"/>
    <p:sldId id="359" r:id="rId40"/>
    <p:sldId id="33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2"/>
    <p:restoredTop sz="82415" autoAdjust="0"/>
  </p:normalViewPr>
  <p:slideViewPr>
    <p:cSldViewPr>
      <p:cViewPr varScale="1">
        <p:scale>
          <a:sx n="55" d="100"/>
          <a:sy n="55" d="100"/>
        </p:scale>
        <p:origin x="1296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43F9D-0BE7-4D95-AB29-6EF42525F0B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DCDC2-C1D2-44CB-8970-27B4CFF2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tability-in-sorting-algorithms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defTabSz="954088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defTabSz="954088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defTabSz="954088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defTabSz="954088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fld id="{E6EC4856-D67C-4F1F-90E1-0F510B67FE9A}" type="slidenum">
              <a:rPr lang="en-US" altLang="zh-CN" sz="1000">
                <a:latin typeface="Times New Roman" pitchFamily="18" charset="0"/>
              </a:rPr>
              <a:pPr/>
              <a:t>1</a:t>
            </a:fld>
            <a:endParaRPr lang="en-US" altLang="zh-CN" sz="1000">
              <a:latin typeface="Times New Roman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59350" cy="3719512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711700"/>
            <a:ext cx="5426075" cy="4462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53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sorting algorithm is said to 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two objects with equal or same keys appear in </a:t>
            </a:r>
            <a:r>
              <a:rPr 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same order in sorted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as they appear in the input array to be sorted.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sorting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7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48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AE6F9D-7203-446D-82C1-2590DD051B44}" type="slidenum">
              <a:rPr lang="zh-CN" altLang="en-US" sz="1200">
                <a:latin typeface="Arial" charset="0"/>
              </a:rPr>
              <a:pPr eaLnBrk="1" hangingPunct="1"/>
              <a:t>27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799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AE6F9D-7203-446D-82C1-2590DD051B44}" type="slidenum">
              <a:rPr lang="zh-CN" altLang="en-US" sz="1200">
                <a:latin typeface="Arial" charset="0"/>
              </a:rPr>
              <a:pPr eaLnBrk="1" hangingPunct="1"/>
              <a:t>28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Bctr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Cctr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are initially set to the beginning of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 arrays. The smaller of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and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Bctr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is copied to the next entry in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appropriate counters are advanced. When either input list is exhausted, the remainder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other list is copied to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202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AE6F9D-7203-446D-82C1-2590DD051B44}" type="slidenum">
              <a:rPr lang="zh-CN" altLang="en-US" sz="1200">
                <a:latin typeface="Arial" charset="0"/>
              </a:rPr>
              <a:pPr eaLnBrk="1" hangingPunct="1"/>
              <a:t>29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083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AE6F9D-7203-446D-82C1-2590DD051B44}" type="slidenum">
              <a:rPr lang="zh-CN" altLang="en-US" sz="1200">
                <a:latin typeface="Arial" charset="0"/>
              </a:rPr>
              <a:pPr eaLnBrk="1" hangingPunct="1"/>
              <a:t>30</a:t>
            </a:fld>
            <a:endParaRPr lang="en-US" altLang="zh-CN" sz="1200">
              <a:latin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2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Best-case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Worst-case running time are the same: T(n) = 2T(n/2) + O(n)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Extra-storage cost: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3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1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Selection sort </a:t>
            </a:r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50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20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50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20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8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7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each pass,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Move from the front to the end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“Bubble” the largest value to the end using pair-wise comparisons and swapping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4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In each iteration: 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/>
              <a:t>Move from the front to the end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/>
              <a:t>“Bubble” the largest value to the end using pair-wise comparisons and swapping</a:t>
            </a:r>
          </a:p>
          <a:p>
            <a:pPr marL="171450" indent="-171450">
              <a:buFontTx/>
              <a:buChar char="-"/>
            </a:pPr>
            <a:endParaRPr lang="en-US" altLang="zh-CN" sz="1200" dirty="0"/>
          </a:p>
          <a:p>
            <a:pPr marL="0" indent="0">
              <a:buFontTx/>
              <a:buNone/>
            </a:pPr>
            <a:r>
              <a:rPr lang="en-US" altLang="zh-CN" sz="1200" dirty="0"/>
              <a:t>Worst case: O(n^2)</a:t>
            </a:r>
          </a:p>
          <a:p>
            <a:pPr marL="0" indent="0">
              <a:buFontTx/>
              <a:buNone/>
            </a:pPr>
            <a:r>
              <a:rPr lang="en-US" altLang="zh-CN" sz="1200" dirty="0"/>
              <a:t>Best case: O(n^2)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Average case: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one has about half as many exchange operations as in the worst case since about half of the elements are in the correct position compared to the neighboring element.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1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In each iteration: 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/>
              <a:t>Move from the front to the end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/>
              <a:t>“Bubble” the largest value to the end using pair-wise comparisons and swapping</a:t>
            </a:r>
          </a:p>
          <a:p>
            <a:pPr marL="171450" indent="-171450">
              <a:buFontTx/>
              <a:buChar char="-"/>
            </a:pPr>
            <a:endParaRPr lang="en-US" altLang="zh-CN" sz="1200" dirty="0"/>
          </a:p>
          <a:p>
            <a:pPr marL="0" indent="0">
              <a:buFontTx/>
              <a:buNone/>
            </a:pPr>
            <a:r>
              <a:rPr lang="en-US" altLang="zh-CN" sz="1200" dirty="0"/>
              <a:t>Worst case: O(n^2)</a:t>
            </a:r>
          </a:p>
          <a:p>
            <a:pPr marL="0" indent="0">
              <a:buFontTx/>
              <a:buNone/>
            </a:pPr>
            <a:r>
              <a:rPr lang="en-US" altLang="zh-CN" sz="1200" dirty="0"/>
              <a:t>Best case: O(n)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Average case: 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one has about half as many exchange operations as in the worst case since about half of the elements are in the correct position compared to the neighboring element.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stop condition for while </a:t>
            </a:r>
            <a:r>
              <a:rPr lang="en-US" dirty="0" err="1"/>
              <a:t>i</a:t>
            </a:r>
            <a:r>
              <a:rPr lang="en-US" dirty="0"/>
              <a:t>&gt;=0 &amp;&amp; A[</a:t>
            </a:r>
            <a:r>
              <a:rPr lang="en-US" dirty="0" err="1"/>
              <a:t>i</a:t>
            </a:r>
            <a:r>
              <a:rPr lang="en-US" dirty="0"/>
              <a:t>]&gt;key  is (1) </a:t>
            </a:r>
            <a:r>
              <a:rPr lang="en-US" dirty="0" err="1"/>
              <a:t>i</a:t>
            </a:r>
            <a:r>
              <a:rPr lang="en-US" dirty="0"/>
              <a:t>&lt;0 or (2) A[</a:t>
            </a:r>
            <a:r>
              <a:rPr lang="en-US" dirty="0" err="1"/>
              <a:t>i</a:t>
            </a:r>
            <a:r>
              <a:rPr lang="en-US" dirty="0"/>
              <a:t>]&lt;=key.</a:t>
            </a:r>
          </a:p>
          <a:p>
            <a:r>
              <a:rPr lang="en-US" dirty="0"/>
              <a:t>For the case (1) </a:t>
            </a:r>
            <a:r>
              <a:rPr lang="en-US" dirty="0" err="1"/>
              <a:t>i</a:t>
            </a:r>
            <a:r>
              <a:rPr lang="en-US" dirty="0"/>
              <a:t>&lt;0,  we have </a:t>
            </a:r>
            <a:r>
              <a:rPr lang="en-US" dirty="0" err="1"/>
              <a:t>i</a:t>
            </a:r>
            <a:r>
              <a:rPr lang="en-US" dirty="0"/>
              <a:t>=0-1=-1, and  A[0]&gt;key, so A[1] = A[0], and A[0] = key</a:t>
            </a:r>
          </a:p>
          <a:p>
            <a:r>
              <a:rPr lang="en-US" dirty="0"/>
              <a:t>For case (2): A[</a:t>
            </a:r>
            <a:r>
              <a:rPr lang="en-US" dirty="0" err="1"/>
              <a:t>i</a:t>
            </a:r>
            <a:r>
              <a:rPr lang="en-US" dirty="0"/>
              <a:t>]&lt;=key, then A[i+1] =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8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best case: already sorted, for</a:t>
            </a:r>
            <a:r>
              <a:rPr lang="en-US" altLang="zh-CN" baseline="0" dirty="0"/>
              <a:t> every element , compare leftwards and stop. Compare once, #</a:t>
            </a:r>
            <a:r>
              <a:rPr lang="en-US" altLang="zh-CN" baseline="0" dirty="0" err="1"/>
              <a:t>comparisions</a:t>
            </a:r>
            <a:r>
              <a:rPr lang="en-US" altLang="zh-CN" baseline="0" dirty="0"/>
              <a:t>: O(n)</a:t>
            </a:r>
          </a:p>
          <a:p>
            <a:r>
              <a:rPr lang="en-US" altLang="zh-CN" baseline="0" dirty="0"/>
              <a:t>worst case: reversed sorted, for every element,  has continue comparison until reaching the left end. # </a:t>
            </a:r>
            <a:r>
              <a:rPr lang="en-US" altLang="zh-CN" baseline="0" dirty="0" err="1"/>
              <a:t>comparisions</a:t>
            </a:r>
            <a:r>
              <a:rPr lang="en-US" altLang="zh-CN" baseline="0" dirty="0"/>
              <a:t>: 1+2+...+n-1  = O(n^2)</a:t>
            </a:r>
          </a:p>
          <a:p>
            <a:r>
              <a:rPr lang="en-US" altLang="zh-CN" baseline="0" dirty="0"/>
              <a:t>average case:  for the </a:t>
            </a:r>
            <a:r>
              <a:rPr lang="en-US" altLang="zh-CN" baseline="0" dirty="0" err="1"/>
              <a:t>p^th</a:t>
            </a:r>
            <a:r>
              <a:rPr lang="en-US" altLang="zh-CN" baseline="0" dirty="0"/>
              <a:t> element, on average, we expect half of the elements to its left are greater than this element, therefore, if the left length is k, k/2 comparisons. #comparisons: ½(1+2+...+n-1) = O(n^2)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CDC2-C1D2-44CB-8970-27B4CFF250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3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E034-B175-4621-88BD-520883BEC6C4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0409-7CC4-47E6-AC88-ED92FFF00864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1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9A052-74AE-4C1E-BF9E-B42C4E0A0313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0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E5C2-9883-4348-B6FC-9BAC3BAA9F74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8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C295-63E0-4645-B834-A291C3EBD696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77D18-2540-4E1D-BF87-4A500F66B06D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8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358-7C66-4F09-A020-CB736988734E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3EEB8-9BB3-4F1B-84F3-930EA2330A8D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9DBC-6B1F-4DBB-BF50-11FD061A050D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6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095-74F4-4AFC-A69F-723CE536EDDD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6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8E2B-70D1-478B-8A5A-DBA6568DD9DD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DF350-8CEE-4FE8-94EE-F50E7CD46875}" type="datetime1">
              <a:rPr lang="en-HK" altLang="zh-CN" smtClean="0"/>
              <a:t>13/11/2023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Structures and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697970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2514600"/>
          </a:xfrm>
          <a:noFill/>
        </p:spPr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Data</a:t>
            </a:r>
            <a:r>
              <a:rPr lang="zh-CN" altLang="en-US" sz="3600" b="0" dirty="0">
                <a:solidFill>
                  <a:srgbClr val="C00000"/>
                </a:solidFill>
              </a:rPr>
              <a:t> </a:t>
            </a:r>
            <a:r>
              <a:rPr lang="en-US" altLang="zh-CN" sz="3600" b="0" dirty="0">
                <a:solidFill>
                  <a:srgbClr val="C00000"/>
                </a:solidFill>
              </a:rPr>
              <a:t>Structures</a:t>
            </a:r>
            <a:r>
              <a:rPr lang="zh-CN" altLang="en-US" sz="3600" b="0" dirty="0">
                <a:solidFill>
                  <a:srgbClr val="C00000"/>
                </a:solidFill>
              </a:rPr>
              <a:t> </a:t>
            </a:r>
            <a:r>
              <a:rPr lang="en-US" altLang="zh-CN" sz="3600" b="0" dirty="0">
                <a:solidFill>
                  <a:srgbClr val="C00000"/>
                </a:solidFill>
              </a:rPr>
              <a:t>and</a:t>
            </a:r>
            <a:r>
              <a:rPr lang="zh-CN" altLang="en-US" sz="3600" b="0" dirty="0">
                <a:solidFill>
                  <a:srgbClr val="C00000"/>
                </a:solidFill>
              </a:rPr>
              <a:t> </a:t>
            </a:r>
            <a:r>
              <a:rPr lang="en-US" altLang="zh-CN" sz="3600" b="0" dirty="0">
                <a:solidFill>
                  <a:srgbClr val="C00000"/>
                </a:solidFill>
              </a:rPr>
              <a:t>Algorithms</a:t>
            </a:r>
            <a:br>
              <a:rPr lang="en-US" altLang="zh-TW" sz="4400" b="1" dirty="0">
                <a:solidFill>
                  <a:srgbClr val="C00000"/>
                </a:solidFill>
              </a:rPr>
            </a:br>
            <a:br>
              <a:rPr lang="en-US" altLang="zh-TW" sz="4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sz="4400" b="0" dirty="0"/>
              <a:t>Lecture</a:t>
            </a:r>
            <a:r>
              <a:rPr lang="en-US" altLang="zh-CN" sz="4400" b="0" dirty="0"/>
              <a:t> 6</a:t>
            </a:r>
            <a:r>
              <a:rPr lang="en-US" altLang="zh-TW" sz="4400" b="0" dirty="0"/>
              <a:t>: </a:t>
            </a:r>
            <a:br>
              <a:rPr lang="en-US" altLang="zh-TW" sz="4400" b="0" dirty="0"/>
            </a:br>
            <a:r>
              <a:rPr lang="en-US" altLang="zh-TW" sz="4400" b="0" dirty="0"/>
              <a:t>B</a:t>
            </a:r>
            <a:r>
              <a:rPr lang="en-US" altLang="zh-CN" sz="4400" b="0" dirty="0"/>
              <a:t>ubble Sort , Insertion Sort and Merge Sort</a:t>
            </a:r>
            <a:endParaRPr lang="en-US" altLang="zh-TW" sz="4400" b="0" dirty="0"/>
          </a:p>
        </p:txBody>
      </p:sp>
      <p:sp>
        <p:nvSpPr>
          <p:cNvPr id="30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724400"/>
            <a:ext cx="7772400" cy="1371600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Data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Science</a:t>
            </a:r>
          </a:p>
          <a:p>
            <a:pPr eaLnBrk="1" hangingPunct="1"/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United International College</a:t>
            </a:r>
          </a:p>
        </p:txBody>
      </p:sp>
    </p:spTree>
    <p:extLst>
      <p:ext uri="{BB962C8B-B14F-4D97-AF65-F5344CB8AC3E}">
        <p14:creationId xmlns:p14="http://schemas.microsoft.com/office/powerpoint/2010/main" val="117840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0BBE1-21EF-472B-AC0A-92F5076A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 for Bubble Sort: </a:t>
            </a:r>
            <a:r>
              <a:rPr lang="en-US" altLang="zh-CN" dirty="0">
                <a:solidFill>
                  <a:srgbClr val="0070C0"/>
                </a:solidFill>
              </a:rPr>
              <a:t>efficient implementation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05D1F-8785-49D8-9460-BADF41C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C0957BB-8B6F-4798-9ADF-053F25D41C98}"/>
              </a:ext>
            </a:extLst>
          </p:cNvPr>
          <p:cNvSpPr/>
          <p:nvPr/>
        </p:nvSpPr>
        <p:spPr>
          <a:xfrm>
            <a:off x="742950" y="1981200"/>
            <a:ext cx="777240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Bubble-SORT-OPT(A) // </a:t>
            </a:r>
            <a:r>
              <a:rPr lang="en-US" altLang="zh-CN" sz="2400" b="1" dirty="0">
                <a:solidFill>
                  <a:srgbClr val="063DE8"/>
                </a:solidFill>
                <a:latin typeface="Courier"/>
                <a:cs typeface="Courier New" panose="02070309020205020404" pitchFamily="49" charset="0"/>
              </a:rPr>
              <a:t>A is a pointer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1.     FOR 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= 0 TO n-2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2.	    </a:t>
            </a:r>
            <a:r>
              <a:rPr lang="en-US" altLang="zh-CN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flag = false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3.       FOR j=0 TO n-i-2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4.           If A[j+1] &lt; A[j]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5.              swap A[j] and A[j+1] 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6.              </a:t>
            </a:r>
            <a:r>
              <a:rPr lang="en-US" altLang="zh-CN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flag = true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7.     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ourier"/>
                <a:cs typeface="Courier New" panose="02070309020205020404" pitchFamily="49" charset="0"/>
              </a:rPr>
              <a:t>IF flag is false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8.        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ourier"/>
                <a:cs typeface="Courier New" panose="02070309020205020404" pitchFamily="49" charset="0"/>
              </a:rPr>
              <a:t>break</a:t>
            </a:r>
            <a:r>
              <a:rPr lang="en-US" altLang="zh-CN" sz="2400" dirty="0">
                <a:latin typeface="Courier"/>
                <a:cs typeface="Courier New" panose="02070309020205020404" pitchFamily="49" charset="0"/>
              </a:rPr>
              <a:t>;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  </a:t>
            </a:r>
            <a:endParaRPr lang="zh-CN" altLang="en-US" sz="2400" dirty="0">
              <a:solidFill>
                <a:schemeClr val="dk1"/>
              </a:solidFill>
              <a:latin typeface="Courier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57864-5CA8-4F78-B5FF-010BD84BD1C1}"/>
                  </a:ext>
                </a:extLst>
              </p:cNvPr>
              <p:cNvSpPr txBox="1"/>
              <p:nvPr/>
            </p:nvSpPr>
            <p:spPr>
              <a:xfrm>
                <a:off x="990600" y="5593908"/>
                <a:ext cx="5715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Computational time: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57864-5CA8-4F78-B5FF-010BD84B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93908"/>
                <a:ext cx="5715000" cy="461665"/>
              </a:xfrm>
              <a:prstGeom prst="rect">
                <a:avLst/>
              </a:prstGeom>
              <a:blipFill>
                <a:blip r:embed="rId3"/>
                <a:stretch>
                  <a:fillRect l="-149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0BC8C3-21E6-4AAD-80E7-1E52C754E6C9}"/>
                  </a:ext>
                </a:extLst>
              </p:cNvPr>
              <p:cNvSpPr txBox="1"/>
              <p:nvPr/>
            </p:nvSpPr>
            <p:spPr>
              <a:xfrm>
                <a:off x="990600" y="5943600"/>
                <a:ext cx="5715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63DE8"/>
                    </a:solidFill>
                  </a:rPr>
                  <a:t>Worst case: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30000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63DE8"/>
                    </a:solidFill>
                  </a:rPr>
                  <a:t>.      Best case: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63DE8"/>
                    </a:solidFill>
                  </a:rPr>
                  <a:t>. </a:t>
                </a:r>
                <a:endParaRPr lang="zh-CN" altLang="en-US" sz="2400" dirty="0">
                  <a:solidFill>
                    <a:srgbClr val="063DE8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0BC8C3-21E6-4AAD-80E7-1E52C754E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43600"/>
                <a:ext cx="5715000" cy="461665"/>
              </a:xfrm>
              <a:prstGeom prst="rect">
                <a:avLst/>
              </a:prstGeom>
              <a:blipFill>
                <a:blip r:embed="rId4"/>
                <a:stretch>
                  <a:fillRect l="-14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86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C3D2-E124-4B84-9265-746C4DE1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Poker Cards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E0269D-9ACD-4064-BBF5-656050B86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18001"/>
            <a:ext cx="6096000" cy="20383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6B7C5-ABEB-4B80-96D9-62D334EA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0A606-71C1-4B28-BC1D-5F2D8C7C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896006"/>
            <a:ext cx="1828800" cy="182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18237-9D56-469B-BC7D-0F717E55DD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96006"/>
            <a:ext cx="24098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181" y="1602916"/>
            <a:ext cx="7981950" cy="3578684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+mn-lt"/>
                <a:ea typeface="宋体" pitchFamily="2" charset="-122"/>
              </a:rPr>
              <a:t>A sorting algorithm that works similar to the way you sort playing cards in your hands.</a:t>
            </a:r>
          </a:p>
          <a:p>
            <a:r>
              <a:rPr lang="en-US" altLang="zh-CN" b="0" i="0" dirty="0">
                <a:solidFill>
                  <a:srgbClr val="273239"/>
                </a:solidFill>
                <a:effectLst/>
                <a:latin typeface="+mn-lt"/>
              </a:rPr>
              <a:t>The array is virtually split into a 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sorted</a:t>
            </a:r>
            <a:r>
              <a:rPr lang="en-US" altLang="zh-CN" b="0" i="0" dirty="0">
                <a:solidFill>
                  <a:srgbClr val="273239"/>
                </a:solidFill>
                <a:effectLst/>
                <a:latin typeface="+mn-lt"/>
              </a:rPr>
              <a:t> and an </a:t>
            </a:r>
            <a:r>
              <a:rPr lang="en-US" altLang="zh-CN" b="0" i="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unsorted part</a:t>
            </a:r>
            <a:r>
              <a:rPr lang="en-US" altLang="zh-CN" b="0" i="0" dirty="0">
                <a:solidFill>
                  <a:srgbClr val="273239"/>
                </a:solidFill>
                <a:effectLst/>
                <a:latin typeface="+mn-lt"/>
              </a:rPr>
              <a:t>. Values from the unsorted part are picked and placed at the correct position in the sorted part.</a:t>
            </a:r>
          </a:p>
          <a:p>
            <a:pPr lvl="1"/>
            <a:r>
              <a:rPr lang="en-US" altLang="zh-CN" b="0" i="0" dirty="0">
                <a:solidFill>
                  <a:srgbClr val="202124"/>
                </a:solidFill>
                <a:effectLst/>
                <a:latin typeface="+mn-lt"/>
              </a:rPr>
              <a:t>Incremental algorithm (</a:t>
            </a:r>
            <a:r>
              <a:rPr lang="zh-CN" altLang="en-US" dirty="0">
                <a:solidFill>
                  <a:srgbClr val="202124"/>
                </a:solidFill>
                <a:latin typeface="+mn-lt"/>
              </a:rPr>
              <a:t>递增式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+mn-lt"/>
              </a:rPr>
              <a:t>算法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+mn-lt"/>
              </a:rPr>
              <a:t>),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+mn-lt"/>
              </a:rPr>
              <a:t>sorted part is growing after each iteration.</a:t>
            </a:r>
            <a:endParaRPr lang="en-US" altLang="zh-CN" dirty="0">
              <a:solidFill>
                <a:srgbClr val="FF000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15350" y="6354876"/>
            <a:ext cx="51546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5152D46-51C7-463F-B967-B3AC408D0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83303"/>
              </p:ext>
            </p:extLst>
          </p:nvPr>
        </p:nvGraphicFramePr>
        <p:xfrm>
          <a:off x="1209675" y="5482438"/>
          <a:ext cx="3200400" cy="50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506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CAFEE0B-9596-4A78-B327-823F1F3199B8}"/>
              </a:ext>
            </a:extLst>
          </p:cNvPr>
          <p:cNvCxnSpPr/>
          <p:nvPr/>
        </p:nvCxnSpPr>
        <p:spPr>
          <a:xfrm>
            <a:off x="1285875" y="6265746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67EB126-8CB7-47E5-AA3A-FB218E8DA2F5}"/>
              </a:ext>
            </a:extLst>
          </p:cNvPr>
          <p:cNvSpPr txBox="1"/>
          <p:nvPr/>
        </p:nvSpPr>
        <p:spPr>
          <a:xfrm>
            <a:off x="1319906" y="632555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Sorted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7F271E-CEC0-4B27-B7CF-3A437758A577}"/>
              </a:ext>
            </a:extLst>
          </p:cNvPr>
          <p:cNvCxnSpPr>
            <a:cxnSpLocks/>
          </p:cNvCxnSpPr>
          <p:nvPr/>
        </p:nvCxnSpPr>
        <p:spPr>
          <a:xfrm>
            <a:off x="2352675" y="6265746"/>
            <a:ext cx="20574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3FF5367-6D2A-4B51-BFB4-01D4A2B70777}"/>
              </a:ext>
            </a:extLst>
          </p:cNvPr>
          <p:cNvSpPr txBox="1"/>
          <p:nvPr/>
        </p:nvSpPr>
        <p:spPr>
          <a:xfrm>
            <a:off x="2827630" y="6325554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+mn-lt"/>
                <a:ea typeface="宋体" pitchFamily="2" charset="-122"/>
              </a:rPr>
              <a:t>Unsorted</a:t>
            </a:r>
            <a:endParaRPr lang="zh-CN" altLang="en-US" sz="1600" b="1" dirty="0">
              <a:solidFill>
                <a:schemeClr val="accent6"/>
              </a:solidFill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71659E9-F69C-466F-B4B2-E295999EE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15086"/>
              </p:ext>
            </p:extLst>
          </p:nvPr>
        </p:nvGraphicFramePr>
        <p:xfrm>
          <a:off x="5298674" y="5482438"/>
          <a:ext cx="3200400" cy="50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506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F4BA93-FD9A-4803-9BB7-B9398AACAA7E}"/>
              </a:ext>
            </a:extLst>
          </p:cNvPr>
          <p:cNvCxnSpPr>
            <a:cxnSpLocks/>
          </p:cNvCxnSpPr>
          <p:nvPr/>
        </p:nvCxnSpPr>
        <p:spPr>
          <a:xfrm>
            <a:off x="5374874" y="6265746"/>
            <a:ext cx="15417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06B68FF-9228-4FC8-A0B7-3D4A1E6F5BBB}"/>
              </a:ext>
            </a:extLst>
          </p:cNvPr>
          <p:cNvSpPr txBox="1"/>
          <p:nvPr/>
        </p:nvSpPr>
        <p:spPr>
          <a:xfrm>
            <a:off x="5772890" y="632555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Sorted</a:t>
            </a:r>
            <a:endParaRPr lang="zh-CN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47E7EF9-5513-4A00-A595-99A5D55D2FDB}"/>
              </a:ext>
            </a:extLst>
          </p:cNvPr>
          <p:cNvCxnSpPr>
            <a:cxnSpLocks/>
          </p:cNvCxnSpPr>
          <p:nvPr/>
        </p:nvCxnSpPr>
        <p:spPr>
          <a:xfrm>
            <a:off x="7010400" y="6265746"/>
            <a:ext cx="148867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478548E-1FEB-438A-BFCC-99C1269E11C0}"/>
              </a:ext>
            </a:extLst>
          </p:cNvPr>
          <p:cNvSpPr txBox="1"/>
          <p:nvPr/>
        </p:nvSpPr>
        <p:spPr>
          <a:xfrm>
            <a:off x="7162800" y="6308208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+mn-lt"/>
                <a:ea typeface="宋体" pitchFamily="2" charset="-122"/>
              </a:rPr>
              <a:t>Unsorted</a:t>
            </a:r>
            <a:endParaRPr lang="zh-CN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F8369503-1DC2-414D-8E39-99602F326D03}"/>
              </a:ext>
            </a:extLst>
          </p:cNvPr>
          <p:cNvSpPr/>
          <p:nvPr/>
        </p:nvSpPr>
        <p:spPr>
          <a:xfrm>
            <a:off x="4724400" y="5667886"/>
            <a:ext cx="228600" cy="18380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E767EE0E-4CF3-4D68-A805-E66D298FCA8C}"/>
              </a:ext>
            </a:extLst>
          </p:cNvPr>
          <p:cNvSpPr/>
          <p:nvPr/>
        </p:nvSpPr>
        <p:spPr>
          <a:xfrm rot="10800000">
            <a:off x="1830464" y="5162491"/>
            <a:ext cx="693938" cy="276794"/>
          </a:xfrm>
          <a:prstGeom prst="curved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5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1" grpId="0"/>
      <p:bldP spid="23" grpId="0"/>
      <p:bldP spid="27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45382"/>
                <a:ext cx="8286750" cy="452681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>
                    <a:ea typeface="宋体" pitchFamily="2" charset="-122"/>
                  </a:rPr>
                  <a:t>Idea: Grow the sorted array by one item at each iteration.</a:t>
                </a:r>
              </a:p>
              <a:p>
                <a:r>
                  <a:rPr lang="en-US" altLang="zh-CN" dirty="0">
                    <a:ea typeface="宋体" pitchFamily="2" charset="-122"/>
                  </a:rPr>
                  <a:t>Let the first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  <a:ea typeface="宋体" pitchFamily="2" charset="-122"/>
                      </a:rPr>
                      <m:t>𝑖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 elements be sorted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CN" sz="2600" dirty="0">
                    <a:ea typeface="宋体" pitchFamily="2" charset="-122"/>
                  </a:rPr>
                  <a:t>Initially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=1</m:t>
                    </m:r>
                  </m:oMath>
                </a14:m>
                <a:endParaRPr lang="en-US" altLang="zh-CN" sz="2600" dirty="0">
                  <a:ea typeface="宋体" pitchFamily="2" charset="-122"/>
                </a:endParaRP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CN" sz="2600" dirty="0">
                    <a:ea typeface="宋体" pitchFamily="2" charset="-122"/>
                  </a:rPr>
                  <a:t>Insert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  <a:ea typeface="宋体" pitchFamily="2" charset="-122"/>
                          </a:rPr>
                          <m:t>(</m:t>
                        </m:r>
                        <m:r>
                          <a:rPr lang="en-US" altLang="zh-CN" sz="2600" b="0" i="1" dirty="0" smtClean="0">
                            <a:latin typeface="Cambria Math" charset="0"/>
                            <a:ea typeface="宋体" pitchFamily="2" charset="-122"/>
                          </a:rPr>
                          <m:t>𝑖</m:t>
                        </m:r>
                        <m:r>
                          <a:rPr lang="en-US" altLang="zh-CN" sz="2600" i="1" dirty="0">
                            <a:latin typeface="Cambria Math" panose="02040503050406030204" pitchFamily="18" charset="0"/>
                            <a:ea typeface="宋体" pitchFamily="2" charset="-122"/>
                          </a:rPr>
                          <m:t>+1)</m:t>
                        </m:r>
                        <m:r>
                          <m:rPr>
                            <m:nor/>
                          </m:rPr>
                          <a:rPr lang="en-US" altLang="zh-CN" sz="2600" dirty="0">
                            <a:ea typeface="宋体" pitchFamily="2" charset="-122"/>
                          </a:rPr>
                          <m:t> </m:t>
                        </m:r>
                      </m:e>
                      <m:sup>
                        <m:r>
                          <a:rPr lang="en-US" altLang="zh-CN" sz="2600" b="0" i="1" dirty="0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600" dirty="0">
                    <a:ea typeface="宋体" pitchFamily="2" charset="-122"/>
                  </a:rPr>
                  <a:t> element </a:t>
                </a:r>
                <a:r>
                  <a:rPr lang="en-US" altLang="zh-CN" sz="2600" dirty="0">
                    <a:solidFill>
                      <a:srgbClr val="C00000"/>
                    </a:solidFill>
                    <a:ea typeface="宋体" pitchFamily="2" charset="-122"/>
                  </a:rPr>
                  <a:t>properly</a:t>
                </a:r>
                <a:r>
                  <a:rPr lang="en-US" altLang="zh-CN" sz="2600" dirty="0">
                    <a:ea typeface="宋体" pitchFamily="2" charset="-122"/>
                  </a:rPr>
                  <a:t> in the </a:t>
                </a:r>
                <a:r>
                  <a:rPr lang="en-US" altLang="zh-CN" sz="2600" dirty="0">
                    <a:solidFill>
                      <a:srgbClr val="C00000"/>
                    </a:solidFill>
                    <a:ea typeface="宋体" pitchFamily="2" charset="-122"/>
                  </a:rPr>
                  <a:t>sorted</a:t>
                </a:r>
                <a:r>
                  <a:rPr lang="en-US" altLang="zh-CN" sz="2600" dirty="0">
                    <a:ea typeface="宋体" pitchFamily="2" charset="-122"/>
                  </a:rPr>
                  <a:t> list (</a:t>
                </a:r>
                <a:r>
                  <a:rPr lang="en-US" altLang="zh-CN" sz="2600" dirty="0">
                    <a:solidFill>
                      <a:srgbClr val="0070C0"/>
                    </a:solidFill>
                    <a:ea typeface="宋体" pitchFamily="2" charset="-122"/>
                  </a:rPr>
                  <a:t>first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</m:oMath>
                </a14:m>
                <a:r>
                  <a:rPr lang="en-US" altLang="zh-CN" sz="2600" dirty="0">
                    <a:solidFill>
                      <a:srgbClr val="0070C0"/>
                    </a:solidFill>
                    <a:ea typeface="宋体" pitchFamily="2" charset="-122"/>
                  </a:rPr>
                  <a:t> elements</a:t>
                </a:r>
                <a:r>
                  <a:rPr lang="en-US" altLang="zh-CN" sz="2600" dirty="0">
                    <a:ea typeface="宋体" pitchFamily="2" charset="-122"/>
                  </a:rPr>
                  <a:t>), so that now the first 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latin typeface="Cambria Math" panose="02040503050406030204" pitchFamily="18" charset="0"/>
                        <a:ea typeface="宋体" pitchFamily="2" charset="-122"/>
                      </a:rPr>
                      <m:t>(</m:t>
                    </m:r>
                    <m:r>
                      <a:rPr lang="en-US" altLang="zh-CN" sz="2600" b="0" i="1" dirty="0" smtClean="0">
                        <a:latin typeface="Cambria Math" charset="0"/>
                        <a:ea typeface="宋体" pitchFamily="2" charset="-122"/>
                      </a:rPr>
                      <m:t>𝑖</m:t>
                    </m:r>
                    <m:r>
                      <a:rPr lang="en-US" altLang="zh-CN" sz="2600" i="1" dirty="0">
                        <a:latin typeface="Cambria Math" panose="02040503050406030204" pitchFamily="18" charset="0"/>
                        <a:ea typeface="宋体" pitchFamily="2" charset="-122"/>
                      </a:rPr>
                      <m:t>+1)</m:t>
                    </m:r>
                  </m:oMath>
                </a14:m>
                <a:r>
                  <a:rPr lang="en-US" altLang="zh-CN" sz="2600" dirty="0">
                    <a:ea typeface="宋体" pitchFamily="2" charset="-122"/>
                  </a:rPr>
                  <a:t> elements are sorted.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CN" sz="2600" dirty="0">
                    <a:ea typeface="宋体" pitchFamily="2" charset="-122"/>
                  </a:rPr>
                  <a:t>Increment 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latin typeface="Cambria Math" charset="0"/>
                        <a:ea typeface="宋体" pitchFamily="2" charset="-122"/>
                      </a:rPr>
                      <m:t>𝑖</m:t>
                    </m:r>
                  </m:oMath>
                </a14:m>
                <a:r>
                  <a:rPr lang="en-US" altLang="zh-CN" sz="2600" dirty="0">
                    <a:ea typeface="宋体" pitchFamily="2" charset="-122"/>
                  </a:rPr>
                  <a:t> and go to step 2</a:t>
                </a:r>
              </a:p>
              <a:p>
                <a:pPr lvl="1"/>
                <a:endParaRPr lang="en-US" altLang="zh-CN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45382"/>
                <a:ext cx="8286750" cy="4526818"/>
              </a:xfrm>
              <a:blipFill>
                <a:blip r:embed="rId2"/>
                <a:stretch>
                  <a:fillRect l="-1324" t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7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is insertion Done?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43915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How to perform the step 2?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</a:rPr>
                  <a:t>“</a:t>
                </a:r>
                <a:r>
                  <a:rPr lang="en-US" altLang="zh-CN" dirty="0">
                    <a:solidFill>
                      <a:srgbClr val="0070C0"/>
                    </a:solidFill>
                    <a:ea typeface="宋体" pitchFamily="2" charset="-122"/>
                  </a:rPr>
                  <a:t>Insert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charset="0"/>
                            <a:ea typeface="宋体" pitchFamily="2" charset="-122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  <m:t>+1)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rgbClr val="0070C0"/>
                            </a:solidFill>
                            <a:ea typeface="宋体" pitchFamily="2" charset="-122"/>
                          </a:rPr>
                          <m:t> 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宋体" pitchFamily="2" charset="-122"/>
                  </a:rPr>
                  <a:t> element (called the </a:t>
                </a:r>
                <a:r>
                  <a:rPr lang="en-US" altLang="zh-CN" dirty="0">
                    <a:solidFill>
                      <a:srgbClr val="FF0000"/>
                    </a:solidFill>
                    <a:ea typeface="宋体" pitchFamily="2" charset="-122"/>
                  </a:rPr>
                  <a:t>target element</a:t>
                </a:r>
                <a:r>
                  <a:rPr lang="en-US" altLang="zh-CN" dirty="0">
                    <a:solidFill>
                      <a:srgbClr val="0070C0"/>
                    </a:solidFill>
                    <a:ea typeface="宋体" pitchFamily="2" charset="-122"/>
                  </a:rPr>
                  <a:t>) properly in the sorted array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”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Scan backwards, until the left boundary is reached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For each element, compare with the target element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If target element is smaller than current element, move the    element one position to the right </a:t>
                </a:r>
              </a:p>
              <a:p>
                <a:pPr marL="342900" lvl="1" indent="0" algn="ctr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Thus making room for the new element.</a:t>
                </a:r>
              </a:p>
              <a:p>
                <a:pPr lvl="1"/>
                <a:r>
                  <a:rPr lang="en-US" altLang="zh-CN" dirty="0"/>
                  <a:t>If target element is greater than or equals to the current element, stop.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Put the target element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next to </a:t>
                </a:r>
                <a:r>
                  <a:rPr lang="en-US" altLang="zh-CN" dirty="0"/>
                  <a:t>current position.</a:t>
                </a: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439150" cy="4351338"/>
              </a:xfrm>
              <a:blipFill>
                <a:blip r:embed="rId2"/>
                <a:stretch>
                  <a:fillRect l="-1516" t="-2241" b="-6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4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- Example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893927-DE0E-4EED-8643-4DAA21B25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650670"/>
              </p:ext>
            </p:extLst>
          </p:nvPr>
        </p:nvGraphicFramePr>
        <p:xfrm>
          <a:off x="2762250" y="144446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D7AD049-AE9F-4746-8830-88FDCEE6A15E}"/>
              </a:ext>
            </a:extLst>
          </p:cNvPr>
          <p:cNvSpPr txBox="1"/>
          <p:nvPr/>
        </p:nvSpPr>
        <p:spPr>
          <a:xfrm>
            <a:off x="628650" y="1444467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Input array</a:t>
            </a:r>
            <a:r>
              <a:rPr lang="en-US" altLang="zh-CN" sz="2400" dirty="0">
                <a:solidFill>
                  <a:srgbClr val="333333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/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</a:rPr>
                  <a:t>, insert the 2</a:t>
                </a:r>
                <a:r>
                  <a:rPr lang="en-US" altLang="zh-CN" sz="2400" baseline="30000" dirty="0">
                    <a:solidFill>
                      <a:srgbClr val="333333"/>
                    </a:solidFill>
                  </a:rPr>
                  <a:t>nd</a:t>
                </a:r>
                <a:r>
                  <a:rPr lang="en-US" altLang="zh-CN" sz="2400" dirty="0">
                    <a:solidFill>
                      <a:srgbClr val="333333"/>
                    </a:solidFill>
                  </a:rPr>
                  <a:t> element: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blipFill>
                <a:blip r:embed="rId2"/>
                <a:stretch>
                  <a:fillRect l="-169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A9E5DFB-9ADA-4CB5-B5B4-950D4125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94337"/>
              </p:ext>
            </p:extLst>
          </p:nvPr>
        </p:nvGraphicFramePr>
        <p:xfrm>
          <a:off x="2762250" y="30889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DB7E38-EBB5-41C0-80AE-D408FE49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26282"/>
              </p:ext>
            </p:extLst>
          </p:nvPr>
        </p:nvGraphicFramePr>
        <p:xfrm>
          <a:off x="2762250" y="4053479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454D00D3-04DA-4AFC-9FD1-108B8D6BFA4C}"/>
              </a:ext>
            </a:extLst>
          </p:cNvPr>
          <p:cNvSpPr/>
          <p:nvPr/>
        </p:nvSpPr>
        <p:spPr>
          <a:xfrm>
            <a:off x="2971800" y="2799778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FABCB76-67F7-4237-A26A-48822462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3578"/>
              </p:ext>
            </p:extLst>
          </p:nvPr>
        </p:nvGraphicFramePr>
        <p:xfrm>
          <a:off x="5181600" y="2157139"/>
          <a:ext cx="533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D396D45-A308-45DE-8A6C-6259DFD7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49609"/>
              </p:ext>
            </p:extLst>
          </p:nvPr>
        </p:nvGraphicFramePr>
        <p:xfrm>
          <a:off x="2762250" y="5018001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箭头: 上弧形 17">
            <a:extLst>
              <a:ext uri="{FF2B5EF4-FFF2-40B4-BE49-F238E27FC236}">
                <a16:creationId xmlns:a16="http://schemas.microsoft.com/office/drawing/2014/main" id="{C70AC5AE-E51C-418A-8B3D-D48955F875F1}"/>
              </a:ext>
            </a:extLst>
          </p:cNvPr>
          <p:cNvSpPr/>
          <p:nvPr/>
        </p:nvSpPr>
        <p:spPr>
          <a:xfrm>
            <a:off x="3093775" y="3784852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5B21501E-A1FB-4AF2-8300-D3CF2D6F5701}"/>
              </a:ext>
            </a:extLst>
          </p:cNvPr>
          <p:cNvSpPr/>
          <p:nvPr/>
        </p:nvSpPr>
        <p:spPr>
          <a:xfrm>
            <a:off x="2352675" y="3784852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31BA046E-C0A1-4B77-BC79-F7D8F1C2CFF8}"/>
              </a:ext>
            </a:extLst>
          </p:cNvPr>
          <p:cNvSpPr/>
          <p:nvPr/>
        </p:nvSpPr>
        <p:spPr>
          <a:xfrm>
            <a:off x="2352675" y="4727946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D4795-8707-4342-AE4B-EC711170AC87}"/>
              </a:ext>
            </a:extLst>
          </p:cNvPr>
          <p:cNvCxnSpPr>
            <a:cxnSpLocks/>
          </p:cNvCxnSpPr>
          <p:nvPr/>
        </p:nvCxnSpPr>
        <p:spPr>
          <a:xfrm flipH="1">
            <a:off x="3057525" y="2649582"/>
            <a:ext cx="2390775" cy="2368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694C88C-0548-4A28-A1AF-8A388976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21360"/>
              </p:ext>
            </p:extLst>
          </p:nvPr>
        </p:nvGraphicFramePr>
        <p:xfrm>
          <a:off x="2762250" y="5847632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- Example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7AD049-AE9F-4746-8830-88FDCEE6A15E}"/>
              </a:ext>
            </a:extLst>
          </p:cNvPr>
          <p:cNvSpPr txBox="1"/>
          <p:nvPr/>
        </p:nvSpPr>
        <p:spPr>
          <a:xfrm>
            <a:off x="628650" y="1444467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Current array</a:t>
            </a:r>
            <a:r>
              <a:rPr lang="en-US" altLang="zh-CN" sz="2400" dirty="0">
                <a:solidFill>
                  <a:srgbClr val="333333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/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</a:rPr>
                  <a:t>, insert the 3</a:t>
                </a:r>
                <a:r>
                  <a:rPr lang="en-US" altLang="zh-CN" sz="2400" baseline="30000" dirty="0">
                    <a:solidFill>
                      <a:srgbClr val="333333"/>
                    </a:solidFill>
                  </a:rPr>
                  <a:t>rd</a:t>
                </a:r>
                <a:r>
                  <a:rPr lang="en-US" altLang="zh-CN" sz="2400" dirty="0">
                    <a:solidFill>
                      <a:srgbClr val="333333"/>
                    </a:solidFill>
                  </a:rPr>
                  <a:t> element: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blipFill>
                <a:blip r:embed="rId2"/>
                <a:stretch>
                  <a:fillRect l="-169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A9E5DFB-9ADA-4CB5-B5B4-950D4125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54173"/>
              </p:ext>
            </p:extLst>
          </p:nvPr>
        </p:nvGraphicFramePr>
        <p:xfrm>
          <a:off x="2762250" y="30889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DB7E38-EBB5-41C0-80AE-D408FE49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39284"/>
              </p:ext>
            </p:extLst>
          </p:nvPr>
        </p:nvGraphicFramePr>
        <p:xfrm>
          <a:off x="2762250" y="4053479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454D00D3-04DA-4AFC-9FD1-108B8D6BFA4C}"/>
              </a:ext>
            </a:extLst>
          </p:cNvPr>
          <p:cNvSpPr/>
          <p:nvPr/>
        </p:nvSpPr>
        <p:spPr>
          <a:xfrm>
            <a:off x="3499281" y="2796251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FABCB76-67F7-4237-A26A-48822462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80466"/>
              </p:ext>
            </p:extLst>
          </p:nvPr>
        </p:nvGraphicFramePr>
        <p:xfrm>
          <a:off x="5181600" y="2157139"/>
          <a:ext cx="533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D396D45-A308-45DE-8A6C-6259DFD7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99765"/>
              </p:ext>
            </p:extLst>
          </p:nvPr>
        </p:nvGraphicFramePr>
        <p:xfrm>
          <a:off x="2762250" y="5018001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箭头: 上弧形 17">
            <a:extLst>
              <a:ext uri="{FF2B5EF4-FFF2-40B4-BE49-F238E27FC236}">
                <a16:creationId xmlns:a16="http://schemas.microsoft.com/office/drawing/2014/main" id="{C70AC5AE-E51C-418A-8B3D-D48955F875F1}"/>
              </a:ext>
            </a:extLst>
          </p:cNvPr>
          <p:cNvSpPr/>
          <p:nvPr/>
        </p:nvSpPr>
        <p:spPr>
          <a:xfrm>
            <a:off x="3590184" y="3800541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5B21501E-A1FB-4AF2-8300-D3CF2D6F5701}"/>
              </a:ext>
            </a:extLst>
          </p:cNvPr>
          <p:cNvSpPr/>
          <p:nvPr/>
        </p:nvSpPr>
        <p:spPr>
          <a:xfrm>
            <a:off x="2971800" y="3744451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31BA046E-C0A1-4B77-BC79-F7D8F1C2CFF8}"/>
              </a:ext>
            </a:extLst>
          </p:cNvPr>
          <p:cNvSpPr/>
          <p:nvPr/>
        </p:nvSpPr>
        <p:spPr>
          <a:xfrm>
            <a:off x="2971800" y="4715965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D4795-8707-4342-AE4B-EC711170AC87}"/>
              </a:ext>
            </a:extLst>
          </p:cNvPr>
          <p:cNvCxnSpPr>
            <a:cxnSpLocks/>
          </p:cNvCxnSpPr>
          <p:nvPr/>
        </p:nvCxnSpPr>
        <p:spPr>
          <a:xfrm flipH="1">
            <a:off x="3571875" y="2649582"/>
            <a:ext cx="1876425" cy="2312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694C88C-0548-4A28-A1AF-8A388976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78738"/>
              </p:ext>
            </p:extLst>
          </p:nvPr>
        </p:nvGraphicFramePr>
        <p:xfrm>
          <a:off x="2762250" y="5847632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CC21501-EE10-416C-BB37-E459CDB8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87686"/>
              </p:ext>
            </p:extLst>
          </p:nvPr>
        </p:nvGraphicFramePr>
        <p:xfrm>
          <a:off x="2714254" y="1417933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1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- Example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7AD049-AE9F-4746-8830-88FDCEE6A15E}"/>
              </a:ext>
            </a:extLst>
          </p:cNvPr>
          <p:cNvSpPr txBox="1"/>
          <p:nvPr/>
        </p:nvSpPr>
        <p:spPr>
          <a:xfrm>
            <a:off x="628650" y="1444467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Current array</a:t>
            </a:r>
            <a:r>
              <a:rPr lang="en-US" altLang="zh-CN" sz="2400" dirty="0">
                <a:solidFill>
                  <a:srgbClr val="333333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/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</a:rPr>
                  <a:t>, insert the 4</a:t>
                </a:r>
                <a:r>
                  <a:rPr lang="en-US" altLang="zh-CN" sz="2400" baseline="30000" dirty="0">
                    <a:solidFill>
                      <a:srgbClr val="333333"/>
                    </a:solidFill>
                  </a:rPr>
                  <a:t>th</a:t>
                </a:r>
                <a:r>
                  <a:rPr lang="en-US" altLang="zh-CN" sz="2400" dirty="0">
                    <a:solidFill>
                      <a:srgbClr val="333333"/>
                    </a:solidFill>
                  </a:rPr>
                  <a:t> element: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blipFill>
                <a:blip r:embed="rId2"/>
                <a:stretch>
                  <a:fillRect l="-169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A9E5DFB-9ADA-4CB5-B5B4-950D4125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70845"/>
              </p:ext>
            </p:extLst>
          </p:nvPr>
        </p:nvGraphicFramePr>
        <p:xfrm>
          <a:off x="2762250" y="30889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DB7E38-EBB5-41C0-80AE-D408FE49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33111"/>
              </p:ext>
            </p:extLst>
          </p:nvPr>
        </p:nvGraphicFramePr>
        <p:xfrm>
          <a:off x="2762250" y="4053479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454D00D3-04DA-4AFC-9FD1-108B8D6BFA4C}"/>
              </a:ext>
            </a:extLst>
          </p:cNvPr>
          <p:cNvSpPr/>
          <p:nvPr/>
        </p:nvSpPr>
        <p:spPr>
          <a:xfrm>
            <a:off x="4017977" y="2763097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FABCB76-67F7-4237-A26A-48822462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06436"/>
              </p:ext>
            </p:extLst>
          </p:nvPr>
        </p:nvGraphicFramePr>
        <p:xfrm>
          <a:off x="5181600" y="2157139"/>
          <a:ext cx="533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D396D45-A308-45DE-8A6C-6259DFD7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617490"/>
              </p:ext>
            </p:extLst>
          </p:nvPr>
        </p:nvGraphicFramePr>
        <p:xfrm>
          <a:off x="2762250" y="5018001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箭头: 上弧形 17">
            <a:extLst>
              <a:ext uri="{FF2B5EF4-FFF2-40B4-BE49-F238E27FC236}">
                <a16:creationId xmlns:a16="http://schemas.microsoft.com/office/drawing/2014/main" id="{C70AC5AE-E51C-418A-8B3D-D48955F875F1}"/>
              </a:ext>
            </a:extLst>
          </p:cNvPr>
          <p:cNvSpPr/>
          <p:nvPr/>
        </p:nvSpPr>
        <p:spPr>
          <a:xfrm>
            <a:off x="4148553" y="3801099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5B21501E-A1FB-4AF2-8300-D3CF2D6F5701}"/>
              </a:ext>
            </a:extLst>
          </p:cNvPr>
          <p:cNvSpPr/>
          <p:nvPr/>
        </p:nvSpPr>
        <p:spPr>
          <a:xfrm>
            <a:off x="3486566" y="3751443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31BA046E-C0A1-4B77-BC79-F7D8F1C2CFF8}"/>
              </a:ext>
            </a:extLst>
          </p:cNvPr>
          <p:cNvSpPr/>
          <p:nvPr/>
        </p:nvSpPr>
        <p:spPr>
          <a:xfrm>
            <a:off x="3490173" y="4715965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D4795-8707-4342-AE4B-EC711170AC87}"/>
              </a:ext>
            </a:extLst>
          </p:cNvPr>
          <p:cNvCxnSpPr>
            <a:cxnSpLocks/>
          </p:cNvCxnSpPr>
          <p:nvPr/>
        </p:nvCxnSpPr>
        <p:spPr>
          <a:xfrm flipH="1">
            <a:off x="4017977" y="2649582"/>
            <a:ext cx="1430323" cy="2312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694C88C-0548-4A28-A1AF-8A388976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54001"/>
              </p:ext>
            </p:extLst>
          </p:nvPr>
        </p:nvGraphicFramePr>
        <p:xfrm>
          <a:off x="2762250" y="5847632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CC21501-EE10-416C-BB37-E459CDB8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06937"/>
              </p:ext>
            </p:extLst>
          </p:nvPr>
        </p:nvGraphicFramePr>
        <p:xfrm>
          <a:off x="2714254" y="1417933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8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 - Example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7AD049-AE9F-4746-8830-88FDCEE6A15E}"/>
              </a:ext>
            </a:extLst>
          </p:cNvPr>
          <p:cNvSpPr txBox="1"/>
          <p:nvPr/>
        </p:nvSpPr>
        <p:spPr>
          <a:xfrm>
            <a:off x="628650" y="1444467"/>
            <a:ext cx="213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Current array</a:t>
            </a:r>
            <a:r>
              <a:rPr lang="en-US" altLang="zh-CN" sz="2400" dirty="0">
                <a:solidFill>
                  <a:srgbClr val="333333"/>
                </a:solidFill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/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</a:rPr>
                  <a:t>, insert the 5</a:t>
                </a:r>
                <a:r>
                  <a:rPr lang="en-US" altLang="zh-CN" sz="2400" baseline="30000" dirty="0">
                    <a:solidFill>
                      <a:srgbClr val="333333"/>
                    </a:solidFill>
                  </a:rPr>
                  <a:t>th</a:t>
                </a:r>
                <a:r>
                  <a:rPr lang="en-US" altLang="zh-CN" sz="2400" dirty="0">
                    <a:solidFill>
                      <a:srgbClr val="333333"/>
                    </a:solidFill>
                  </a:rPr>
                  <a:t> element: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155213"/>
                <a:ext cx="5772150" cy="461665"/>
              </a:xfrm>
              <a:prstGeom prst="rect">
                <a:avLst/>
              </a:prstGeom>
              <a:blipFill>
                <a:blip r:embed="rId2"/>
                <a:stretch>
                  <a:fillRect l="-1691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A9E5DFB-9ADA-4CB5-B5B4-950D4125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38194"/>
              </p:ext>
            </p:extLst>
          </p:nvPr>
        </p:nvGraphicFramePr>
        <p:xfrm>
          <a:off x="2762250" y="30889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454D00D3-04DA-4AFC-9FD1-108B8D6BFA4C}"/>
              </a:ext>
            </a:extLst>
          </p:cNvPr>
          <p:cNvSpPr/>
          <p:nvPr/>
        </p:nvSpPr>
        <p:spPr>
          <a:xfrm>
            <a:off x="4561688" y="2771004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FABCB76-67F7-4237-A26A-48822462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36935"/>
              </p:ext>
            </p:extLst>
          </p:nvPr>
        </p:nvGraphicFramePr>
        <p:xfrm>
          <a:off x="5181600" y="2157139"/>
          <a:ext cx="533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D396D45-A308-45DE-8A6C-6259DFD7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95505"/>
              </p:ext>
            </p:extLst>
          </p:nvPr>
        </p:nvGraphicFramePr>
        <p:xfrm>
          <a:off x="2762250" y="4164326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箭头: 下 19">
            <a:extLst>
              <a:ext uri="{FF2B5EF4-FFF2-40B4-BE49-F238E27FC236}">
                <a16:creationId xmlns:a16="http://schemas.microsoft.com/office/drawing/2014/main" id="{31BA046E-C0A1-4B77-BC79-F7D8F1C2CFF8}"/>
              </a:ext>
            </a:extLst>
          </p:cNvPr>
          <p:cNvSpPr/>
          <p:nvPr/>
        </p:nvSpPr>
        <p:spPr>
          <a:xfrm>
            <a:off x="4561688" y="3827138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D4795-8707-4342-AE4B-EC711170AC87}"/>
              </a:ext>
            </a:extLst>
          </p:cNvPr>
          <p:cNvCxnSpPr>
            <a:cxnSpLocks/>
          </p:cNvCxnSpPr>
          <p:nvPr/>
        </p:nvCxnSpPr>
        <p:spPr>
          <a:xfrm flipH="1">
            <a:off x="5181600" y="2649582"/>
            <a:ext cx="266700" cy="1423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694C88C-0548-4A28-A1AF-8A388976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24446"/>
              </p:ext>
            </p:extLst>
          </p:nvPr>
        </p:nvGraphicFramePr>
        <p:xfrm>
          <a:off x="2762250" y="51463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CC21501-EE10-416C-BB37-E459CDB8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80215"/>
              </p:ext>
            </p:extLst>
          </p:nvPr>
        </p:nvGraphicFramePr>
        <p:xfrm>
          <a:off x="2714254" y="1417933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3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472"/>
            <a:ext cx="7886700" cy="1325563"/>
          </a:xfrm>
        </p:spPr>
        <p:txBody>
          <a:bodyPr/>
          <a:lstStyle/>
          <a:p>
            <a:r>
              <a:rPr lang="en-US" altLang="zh-CN" dirty="0"/>
              <a:t>Insertion Sort - Example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56351"/>
            <a:ext cx="51435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/>
              <p:nvPr/>
            </p:nvSpPr>
            <p:spPr>
              <a:xfrm>
                <a:off x="665825" y="1203165"/>
                <a:ext cx="5772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</a:rPr>
                  <a:t>, insert the 6</a:t>
                </a:r>
                <a:r>
                  <a:rPr lang="en-US" altLang="zh-CN" sz="2400" baseline="30000" dirty="0">
                    <a:solidFill>
                      <a:srgbClr val="333333"/>
                    </a:solidFill>
                  </a:rPr>
                  <a:t>th</a:t>
                </a:r>
                <a:r>
                  <a:rPr lang="en-US" altLang="zh-CN" sz="2400" dirty="0">
                    <a:solidFill>
                      <a:srgbClr val="333333"/>
                    </a:solidFill>
                  </a:rPr>
                  <a:t> element: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6E1667-C77B-4F34-8E70-F8FA3426E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5" y="1203165"/>
                <a:ext cx="5772150" cy="461665"/>
              </a:xfrm>
              <a:prstGeom prst="rect">
                <a:avLst/>
              </a:prstGeom>
              <a:blipFill>
                <a:blip r:embed="rId3"/>
                <a:stretch>
                  <a:fillRect l="-158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A9E5DFB-9ADA-4CB5-B5B4-950D4125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151982"/>
              </p:ext>
            </p:extLst>
          </p:nvPr>
        </p:nvGraphicFramePr>
        <p:xfrm>
          <a:off x="2762250" y="2128921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箭头: 下 5">
            <a:extLst>
              <a:ext uri="{FF2B5EF4-FFF2-40B4-BE49-F238E27FC236}">
                <a16:creationId xmlns:a16="http://schemas.microsoft.com/office/drawing/2014/main" id="{454D00D3-04DA-4AFC-9FD1-108B8D6BFA4C}"/>
              </a:ext>
            </a:extLst>
          </p:cNvPr>
          <p:cNvSpPr/>
          <p:nvPr/>
        </p:nvSpPr>
        <p:spPr>
          <a:xfrm>
            <a:off x="5095875" y="1837216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FABCB76-67F7-4237-A26A-48822462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34600"/>
              </p:ext>
            </p:extLst>
          </p:nvPr>
        </p:nvGraphicFramePr>
        <p:xfrm>
          <a:off x="4960720" y="1219200"/>
          <a:ext cx="533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D396D45-A308-45DE-8A6C-6259DFD7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67389"/>
              </p:ext>
            </p:extLst>
          </p:nvPr>
        </p:nvGraphicFramePr>
        <p:xfrm>
          <a:off x="2762250" y="2924683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箭头: 下 19">
            <a:extLst>
              <a:ext uri="{FF2B5EF4-FFF2-40B4-BE49-F238E27FC236}">
                <a16:creationId xmlns:a16="http://schemas.microsoft.com/office/drawing/2014/main" id="{31BA046E-C0A1-4B77-BC79-F7D8F1C2CFF8}"/>
              </a:ext>
            </a:extLst>
          </p:cNvPr>
          <p:cNvSpPr/>
          <p:nvPr/>
        </p:nvSpPr>
        <p:spPr>
          <a:xfrm>
            <a:off x="4572000" y="2666210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58B782A5-B50E-407E-BD06-6E8D9A74037D}"/>
              </a:ext>
            </a:extLst>
          </p:cNvPr>
          <p:cNvSpPr/>
          <p:nvPr/>
        </p:nvSpPr>
        <p:spPr>
          <a:xfrm>
            <a:off x="5246610" y="2685594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6922E25-536E-46A4-A9B8-69BB19475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038556"/>
              </p:ext>
            </p:extLst>
          </p:nvPr>
        </p:nvGraphicFramePr>
        <p:xfrm>
          <a:off x="2762250" y="37747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箭头: 下 17">
            <a:extLst>
              <a:ext uri="{FF2B5EF4-FFF2-40B4-BE49-F238E27FC236}">
                <a16:creationId xmlns:a16="http://schemas.microsoft.com/office/drawing/2014/main" id="{B5FEF272-4AD3-4993-B1B5-E843C32FB1F3}"/>
              </a:ext>
            </a:extLst>
          </p:cNvPr>
          <p:cNvSpPr/>
          <p:nvPr/>
        </p:nvSpPr>
        <p:spPr>
          <a:xfrm>
            <a:off x="4038600" y="3488182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9" name="箭头: 上弧形 18">
            <a:extLst>
              <a:ext uri="{FF2B5EF4-FFF2-40B4-BE49-F238E27FC236}">
                <a16:creationId xmlns:a16="http://schemas.microsoft.com/office/drawing/2014/main" id="{E7C4D0F7-971B-4C7D-967D-0D8D78B83BC3}"/>
              </a:ext>
            </a:extLst>
          </p:cNvPr>
          <p:cNvSpPr/>
          <p:nvPr/>
        </p:nvSpPr>
        <p:spPr>
          <a:xfrm>
            <a:off x="4753807" y="3532708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8C54C63-B8FA-4ADD-B6FA-BE2261735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73383"/>
              </p:ext>
            </p:extLst>
          </p:nvPr>
        </p:nvGraphicFramePr>
        <p:xfrm>
          <a:off x="2762250" y="46129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箭头: 下 24">
            <a:extLst>
              <a:ext uri="{FF2B5EF4-FFF2-40B4-BE49-F238E27FC236}">
                <a16:creationId xmlns:a16="http://schemas.microsoft.com/office/drawing/2014/main" id="{1D79759D-4D7E-45EE-8AB5-771C56EBC5DB}"/>
              </a:ext>
            </a:extLst>
          </p:cNvPr>
          <p:cNvSpPr/>
          <p:nvPr/>
        </p:nvSpPr>
        <p:spPr>
          <a:xfrm>
            <a:off x="3486150" y="4330507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6" name="箭头: 上弧形 25">
            <a:extLst>
              <a:ext uri="{FF2B5EF4-FFF2-40B4-BE49-F238E27FC236}">
                <a16:creationId xmlns:a16="http://schemas.microsoft.com/office/drawing/2014/main" id="{03336B99-DF9B-4704-858E-4481F0B4A85D}"/>
              </a:ext>
            </a:extLst>
          </p:cNvPr>
          <p:cNvSpPr/>
          <p:nvPr/>
        </p:nvSpPr>
        <p:spPr>
          <a:xfrm>
            <a:off x="4148553" y="4380433"/>
            <a:ext cx="427793" cy="196566"/>
          </a:xfrm>
          <a:prstGeom prst="curved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C3FDE480-DD2F-4C8B-9F1A-44A95CBD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09204"/>
              </p:ext>
            </p:extLst>
          </p:nvPr>
        </p:nvGraphicFramePr>
        <p:xfrm>
          <a:off x="2762250" y="5451157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箭头: 下 27">
            <a:extLst>
              <a:ext uri="{FF2B5EF4-FFF2-40B4-BE49-F238E27FC236}">
                <a16:creationId xmlns:a16="http://schemas.microsoft.com/office/drawing/2014/main" id="{C88EE5F3-C9B0-4650-8BA1-05B700936A3D}"/>
              </a:ext>
            </a:extLst>
          </p:cNvPr>
          <p:cNvSpPr/>
          <p:nvPr/>
        </p:nvSpPr>
        <p:spPr>
          <a:xfrm>
            <a:off x="3486150" y="5163978"/>
            <a:ext cx="171450" cy="246222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2D4795-8707-4342-AE4B-EC711170AC8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148553" y="1711643"/>
            <a:ext cx="1078867" cy="3698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BAE11E20-08F4-4FB6-95A3-F06B6B308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17135"/>
              </p:ext>
            </p:extLst>
          </p:nvPr>
        </p:nvGraphicFramePr>
        <p:xfrm>
          <a:off x="2762249" y="6229033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11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15" grpId="0" animBg="1"/>
      <p:bldP spid="18" grpId="0" animBg="1"/>
      <p:bldP spid="19" grpId="0" animBg="1"/>
      <p:bldP spid="25" grpId="0" animBg="1"/>
      <p:bldP spid="26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Motivation</a:t>
            </a:r>
          </a:p>
          <a:p>
            <a:endParaRPr lang="en-US" altLang="zh-CN" dirty="0"/>
          </a:p>
          <a:p>
            <a:r>
              <a:rPr lang="en-US" altLang="zh-CN" dirty="0"/>
              <a:t>Bubble Sort (</a:t>
            </a:r>
            <a:r>
              <a:rPr lang="zh-CN" altLang="en-US" dirty="0"/>
              <a:t>冒泡排序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Insertion Sort (</a:t>
            </a:r>
            <a:r>
              <a:rPr lang="zh-CN" altLang="en-US" dirty="0"/>
              <a:t>插入排序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Merge Sort (</a:t>
            </a:r>
            <a:r>
              <a:rPr lang="zh-CN" altLang="en-US" dirty="0"/>
              <a:t>归并排序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Divide and Conquer (</a:t>
            </a:r>
            <a:r>
              <a:rPr lang="zh-CN" altLang="en-US" dirty="0"/>
              <a:t>分治法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 for Insertion Sort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8991600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INSERTION-SORT(A)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1.     FOR k = 1 TO n-1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2.          key = A [k]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3.          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= k – 1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4.         WHILE 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&gt;= 0 AND A[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] &gt; key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5.                 A[i+1] = A[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]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6.                 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= 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– 1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7.         END WHILE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8.         A[i+1] = key   // </a:t>
            </a:r>
            <a:r>
              <a:rPr lang="en-US" altLang="zh-CN" sz="2400" b="1" dirty="0">
                <a:solidFill>
                  <a:srgbClr val="FF0000"/>
                </a:solidFill>
                <a:latin typeface="Courier"/>
                <a:cs typeface="Courier New" panose="02070309020205020404" pitchFamily="49" charset="0"/>
              </a:rPr>
              <a:t>The index is i+1</a:t>
            </a:r>
          </a:p>
          <a:p>
            <a:r>
              <a:rPr lang="en-US" altLang="zh-CN" sz="2400" dirty="0">
                <a:latin typeface="Courier"/>
                <a:cs typeface="Courier New" panose="02070309020205020404" pitchFamily="49" charset="0"/>
              </a:rPr>
              <a:t>9.      END FOR</a:t>
            </a:r>
            <a:endParaRPr lang="zh-CN" altLang="en-US" sz="2400" dirty="0">
              <a:latin typeface="Courier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0"/>
                <a:ext cx="8286750" cy="381000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best case </a:t>
                </a:r>
                <a:r>
                  <a:rPr lang="en-US" altLang="zh-CN" dirty="0"/>
                  <a:t>for insertion sort?</a:t>
                </a:r>
              </a:p>
              <a:p>
                <a:pPr lvl="1"/>
                <a:r>
                  <a:rPr lang="en-US" altLang="zh-CN" dirty="0"/>
                  <a:t>Best case running time? 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worst case </a:t>
                </a:r>
                <a:r>
                  <a:rPr lang="en-US" altLang="zh-CN" dirty="0"/>
                  <a:t>for insertion sort?</a:t>
                </a:r>
              </a:p>
              <a:p>
                <a:pPr lvl="1"/>
                <a:r>
                  <a:rPr lang="en-US" altLang="zh-CN" dirty="0"/>
                  <a:t>Worst case running time?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“average” </a:t>
                </a:r>
                <a:r>
                  <a:rPr lang="en-US" altLang="zh-CN" dirty="0"/>
                  <a:t>running time?</a:t>
                </a:r>
              </a:p>
              <a:p>
                <a:pPr lvl="1"/>
                <a:r>
                  <a:rPr lang="en-US" altLang="zh-CN" dirty="0"/>
                  <a:t>Assume that all possible inputs are of the same probability.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0"/>
                <a:ext cx="8286750" cy="3810000"/>
              </a:xfrm>
              <a:blipFill>
                <a:blip r:embed="rId3"/>
                <a:stretch>
                  <a:fillRect l="-1324" t="-2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Insertion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92444" y="4572000"/>
                <a:ext cx="7922956" cy="192087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The running time 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insertion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largely depends on the input.</a:t>
                </a:r>
              </a:p>
              <a:p>
                <a:r>
                  <a:rPr lang="en-US" altLang="zh-CN" dirty="0"/>
                  <a:t>It is considered 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algorithm</a:t>
                </a:r>
              </a:p>
              <a:p>
                <a:r>
                  <a:rPr lang="en-US" altLang="zh-CN" dirty="0"/>
                  <a:t> Insertion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sorting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algorithm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2444" y="4572000"/>
                <a:ext cx="7922956" cy="1920873"/>
              </a:xfrm>
              <a:blipFill>
                <a:blip r:embed="rId3"/>
                <a:stretch>
                  <a:fillRect l="-1385" t="-5079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9443225"/>
                  </p:ext>
                </p:extLst>
              </p:nvPr>
            </p:nvGraphicFramePr>
            <p:xfrm>
              <a:off x="1524000" y="1600200"/>
              <a:ext cx="6172200" cy="2667000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89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>
                              <a:latin typeface="+mn-lt"/>
                            </a:rPr>
                            <a:t>Best-case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>
                              <a:latin typeface="+mn-lt"/>
                            </a:rPr>
                            <a:t>Worst-case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>
                              <a:latin typeface="+mn-lt"/>
                            </a:rPr>
                            <a:t>Average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400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9443225"/>
                  </p:ext>
                </p:extLst>
              </p:nvPr>
            </p:nvGraphicFramePr>
            <p:xfrm>
              <a:off x="1524000" y="1600200"/>
              <a:ext cx="6172200" cy="2667000"/>
            </p:xfrm>
            <a:graphic>
              <a:graphicData uri="http://schemas.openxmlformats.org/drawingml/2006/table">
                <a:tbl>
                  <a:tblPr>
                    <a:tableStyleId>{E8B1032C-EA38-4F05-BA0D-38AFFFC7BED3}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890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 smtClean="0">
                              <a:latin typeface="+mn-lt"/>
                            </a:rPr>
                            <a:t>Best-case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blipFill>
                          <a:blip r:embed="rId5"/>
                          <a:stretch>
                            <a:fillRect l="-200296" t="-685" r="-592" b="-20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 smtClean="0">
                              <a:latin typeface="+mn-lt"/>
                            </a:rPr>
                            <a:t>Worst-case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blipFill>
                          <a:blip r:embed="rId5"/>
                          <a:stretch>
                            <a:fillRect l="-200296" t="-100685" r="-592" b="-10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900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 smtClean="0">
                              <a:latin typeface="+mn-lt"/>
                            </a:rPr>
                            <a:t>Average Running Time</a:t>
                          </a:r>
                          <a:endParaRPr lang="zh-CN" altLang="en-US" sz="2400" dirty="0">
                            <a:latin typeface="+mn-lt"/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1">
                        <a:blipFill>
                          <a:blip r:embed="rId5"/>
                          <a:stretch>
                            <a:fillRect l="-200296" t="-200685" r="-592" b="-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5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  (</a:t>
            </a:r>
            <a:r>
              <a:rPr lang="zh-CN" altLang="en-US" dirty="0"/>
              <a:t>归并排序</a:t>
            </a:r>
            <a:r>
              <a:rPr lang="en-US" altLang="zh-CN" dirty="0"/>
              <a:t>) (By Von. Neumann, 1945)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351338"/>
          </a:xfrm>
        </p:spPr>
        <p:txBody>
          <a:bodyPr>
            <a:normAutofit/>
          </a:bodyPr>
          <a:lstStyle/>
          <a:p>
            <a:endParaRPr lang="en-US" altLang="zh-CN" dirty="0">
              <a:solidFill>
                <a:schemeClr val="bg2">
                  <a:lumMod val="75000"/>
                </a:schemeClr>
              </a:solidFill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Idea: divide and conquer (</a:t>
            </a:r>
            <a:r>
              <a:rPr lang="zh-CN" altLang="en-US" dirty="0">
                <a:ea typeface="宋体" pitchFamily="2" charset="-122"/>
              </a:rPr>
              <a:t>分治法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r>
              <a:rPr lang="en-US" altLang="zh-CN" dirty="0">
                <a:ea typeface="宋体" pitchFamily="2" charset="-122"/>
              </a:rPr>
              <a:t>Algorithm: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Divide the list into two smaller lists of about equal size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Sort each smaller list </a:t>
            </a:r>
            <a:r>
              <a:rPr lang="en-US" altLang="zh-CN" dirty="0">
                <a:solidFill>
                  <a:srgbClr val="0070C0"/>
                </a:solidFill>
                <a:ea typeface="宋体" pitchFamily="2" charset="-122"/>
              </a:rPr>
              <a:t>recursively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ea typeface="宋体" pitchFamily="2" charset="-122"/>
              </a:rPr>
              <a:t>Merge</a:t>
            </a:r>
            <a:r>
              <a:rPr lang="en-US" altLang="zh-CN" dirty="0">
                <a:ea typeface="宋体" pitchFamily="2" charset="-122"/>
              </a:rPr>
              <a:t> the two sorted lists to get one sorted list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1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01000" y="6356351"/>
            <a:ext cx="51435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14BA5E-EA37-4A09-A762-A4F04F4B3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362090"/>
              </p:ext>
            </p:extLst>
          </p:nvPr>
        </p:nvGraphicFramePr>
        <p:xfrm>
          <a:off x="3683493" y="1600200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EC9ABA3-4D3D-406B-9079-DDF13683C4D9}"/>
              </a:ext>
            </a:extLst>
          </p:cNvPr>
          <p:cNvCxnSpPr>
            <a:cxnSpLocks/>
          </p:cNvCxnSpPr>
          <p:nvPr/>
        </p:nvCxnSpPr>
        <p:spPr>
          <a:xfrm flipH="1">
            <a:off x="4064493" y="2123378"/>
            <a:ext cx="914400" cy="632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A8E7270-B841-4B78-A536-C4047EE0B560}"/>
              </a:ext>
            </a:extLst>
          </p:cNvPr>
          <p:cNvCxnSpPr>
            <a:cxnSpLocks/>
          </p:cNvCxnSpPr>
          <p:nvPr/>
        </p:nvCxnSpPr>
        <p:spPr>
          <a:xfrm>
            <a:off x="5664693" y="2121091"/>
            <a:ext cx="1143000" cy="63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B591ED6-226B-466B-A7F1-447406326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18304"/>
              </p:ext>
            </p:extLst>
          </p:nvPr>
        </p:nvGraphicFramePr>
        <p:xfrm>
          <a:off x="3035793" y="2973002"/>
          <a:ext cx="16002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B4F1D2A-6C01-422A-83EB-21E1FBF1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9868"/>
              </p:ext>
            </p:extLst>
          </p:nvPr>
        </p:nvGraphicFramePr>
        <p:xfrm>
          <a:off x="6083793" y="2977574"/>
          <a:ext cx="16002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CA53C41-C633-43B6-93C9-C0CD312D7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42385"/>
              </p:ext>
            </p:extLst>
          </p:nvPr>
        </p:nvGraphicFramePr>
        <p:xfrm>
          <a:off x="3022476" y="4750716"/>
          <a:ext cx="16002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5E8280B-2C0E-42CC-A93C-39302A465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63008"/>
              </p:ext>
            </p:extLst>
          </p:nvPr>
        </p:nvGraphicFramePr>
        <p:xfrm>
          <a:off x="6096000" y="4722737"/>
          <a:ext cx="16002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58CAA749-BAC6-4C9F-96F7-D90EDDFD7B24}"/>
              </a:ext>
            </a:extLst>
          </p:cNvPr>
          <p:cNvSpPr txBox="1"/>
          <p:nvPr/>
        </p:nvSpPr>
        <p:spPr>
          <a:xfrm>
            <a:off x="3534909" y="3810907"/>
            <a:ext cx="553998" cy="688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dirty="0"/>
              <a:t>…....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96D0E6-C77D-4912-8004-F47A7E30CA4E}"/>
              </a:ext>
            </a:extLst>
          </p:cNvPr>
          <p:cNvSpPr txBox="1"/>
          <p:nvPr/>
        </p:nvSpPr>
        <p:spPr>
          <a:xfrm>
            <a:off x="6686332" y="3810907"/>
            <a:ext cx="615553" cy="688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dirty="0"/>
              <a:t>…....</a:t>
            </a:r>
            <a:endParaRPr lang="zh-CN" altLang="en-US" sz="2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FF6AAC-010F-4A9F-82B7-B5166F8A6F6A}"/>
              </a:ext>
            </a:extLst>
          </p:cNvPr>
          <p:cNvCxnSpPr>
            <a:cxnSpLocks/>
          </p:cNvCxnSpPr>
          <p:nvPr/>
        </p:nvCxnSpPr>
        <p:spPr>
          <a:xfrm>
            <a:off x="3811908" y="5325984"/>
            <a:ext cx="839680" cy="5412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FF1604A-1914-43F4-A815-FCB976EA2DFB}"/>
              </a:ext>
            </a:extLst>
          </p:cNvPr>
          <p:cNvCxnSpPr>
            <a:cxnSpLocks/>
          </p:cNvCxnSpPr>
          <p:nvPr/>
        </p:nvCxnSpPr>
        <p:spPr>
          <a:xfrm flipH="1">
            <a:off x="6096000" y="5325984"/>
            <a:ext cx="838200" cy="53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FA82DE1-2F98-44E6-93E1-A81510344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37566"/>
              </p:ext>
            </p:extLst>
          </p:nvPr>
        </p:nvGraphicFramePr>
        <p:xfrm>
          <a:off x="3793708" y="6078910"/>
          <a:ext cx="3200400" cy="492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0765153"/>
                    </a:ext>
                  </a:extLst>
                </a:gridCol>
              </a:tblGrid>
              <a:tr h="492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28B2736-5914-44CF-BE7A-AB95C845BBBB}"/>
              </a:ext>
            </a:extLst>
          </p:cNvPr>
          <p:cNvSpPr txBox="1"/>
          <p:nvPr/>
        </p:nvSpPr>
        <p:spPr>
          <a:xfrm>
            <a:off x="304800" y="2121091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ea typeface="宋体" pitchFamily="2" charset="-122"/>
              </a:rPr>
              <a:t>Divide (Split)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5A0052A-6938-411A-AA3E-5A844A1AE316}"/>
              </a:ext>
            </a:extLst>
          </p:cNvPr>
          <p:cNvSpPr txBox="1"/>
          <p:nvPr/>
        </p:nvSpPr>
        <p:spPr>
          <a:xfrm>
            <a:off x="304800" y="3857700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ea typeface="宋体" pitchFamily="2" charset="-122"/>
              </a:rPr>
              <a:t>Conquer 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51C9D8-8439-4C9C-9045-579F47CA2344}"/>
              </a:ext>
            </a:extLst>
          </p:cNvPr>
          <p:cNvSpPr txBox="1"/>
          <p:nvPr/>
        </p:nvSpPr>
        <p:spPr>
          <a:xfrm>
            <a:off x="304800" y="5594309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ea typeface="宋体" pitchFamily="2" charset="-122"/>
              </a:rPr>
              <a:t>Combine (Merge) 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9" grpId="0"/>
      <p:bldP spid="40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 to Ponder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28650" y="1305720"/>
            <a:ext cx="8058150" cy="456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chemeClr val="bg2">
                  <a:lumMod val="75000"/>
                </a:schemeClr>
              </a:solidFill>
              <a:ea typeface="宋体" pitchFamily="2" charset="-122"/>
            </a:endParaRPr>
          </a:p>
          <a:p>
            <a:r>
              <a:rPr lang="en-US" altLang="zh-CN" sz="3000" dirty="0">
                <a:solidFill>
                  <a:srgbClr val="0070C0"/>
                </a:solidFill>
                <a:ea typeface="宋体" charset="-122"/>
              </a:rPr>
              <a:t>How do we 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divide</a:t>
            </a:r>
            <a:r>
              <a:rPr lang="en-US" altLang="zh-CN" sz="3000" dirty="0">
                <a:solidFill>
                  <a:srgbClr val="0070C0"/>
                </a:solidFill>
                <a:ea typeface="宋体" charset="-122"/>
              </a:rPr>
              <a:t> the list?</a:t>
            </a:r>
          </a:p>
          <a:p>
            <a:r>
              <a:rPr lang="zh-CN" altLang="en-US" sz="3000" dirty="0">
                <a:ea typeface="宋体" charset="-122"/>
              </a:rPr>
              <a:t> </a:t>
            </a:r>
            <a:r>
              <a:rPr lang="en-US" altLang="zh-CN" sz="3000" dirty="0">
                <a:ea typeface="宋体" charset="-122"/>
              </a:rPr>
              <a:t>How much time is needed for this 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divide</a:t>
            </a:r>
            <a:r>
              <a:rPr lang="en-US" altLang="zh-CN" sz="3000" dirty="0">
                <a:ea typeface="宋体" charset="-122"/>
              </a:rPr>
              <a:t> operation?</a:t>
            </a:r>
          </a:p>
          <a:p>
            <a:endParaRPr lang="en-US" altLang="zh-CN" sz="3000" dirty="0">
              <a:solidFill>
                <a:srgbClr val="0070C0"/>
              </a:solidFill>
              <a:ea typeface="宋体" charset="-122"/>
            </a:endParaRPr>
          </a:p>
          <a:p>
            <a:r>
              <a:rPr lang="en-US" altLang="zh-CN" sz="3000" dirty="0">
                <a:solidFill>
                  <a:srgbClr val="0070C0"/>
                </a:solidFill>
                <a:ea typeface="宋体" charset="-122"/>
              </a:rPr>
              <a:t>How do we </a:t>
            </a:r>
            <a:r>
              <a:rPr lang="en-US" altLang="zh-CN" sz="3000" dirty="0">
                <a:solidFill>
                  <a:srgbClr val="C00000"/>
                </a:solidFill>
                <a:ea typeface="宋体" charset="-122"/>
              </a:rPr>
              <a:t>merge</a:t>
            </a:r>
            <a:r>
              <a:rPr lang="en-US" altLang="zh-CN" sz="3000" dirty="0">
                <a:solidFill>
                  <a:srgbClr val="0070C0"/>
                </a:solidFill>
                <a:ea typeface="宋体" charset="-122"/>
              </a:rPr>
              <a:t> the two sorted lists?  </a:t>
            </a:r>
          </a:p>
          <a:p>
            <a:r>
              <a:rPr lang="en-US" altLang="zh-CN" sz="3000" dirty="0">
                <a:ea typeface="宋体" charset="-122"/>
              </a:rPr>
              <a:t>How much time is needed for the </a:t>
            </a:r>
            <a:r>
              <a:rPr lang="en-US" altLang="zh-CN" sz="3000" dirty="0">
                <a:solidFill>
                  <a:srgbClr val="C00000"/>
                </a:solidFill>
                <a:ea typeface="宋体" charset="-122"/>
              </a:rPr>
              <a:t>merge</a:t>
            </a:r>
            <a:r>
              <a:rPr lang="en-US" altLang="zh-CN" sz="3000" dirty="0">
                <a:ea typeface="宋体" charset="-122"/>
              </a:rPr>
              <a:t> operation?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6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Dividing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301625" y="1136651"/>
                <a:ext cx="8540750" cy="5219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dirty="0">
                  <a:solidFill>
                    <a:schemeClr val="bg2">
                      <a:lumMod val="75000"/>
                    </a:schemeClr>
                  </a:solidFill>
                  <a:ea typeface="宋体" pitchFamily="2" charset="-122"/>
                </a:endParaRPr>
              </a:p>
              <a:p>
                <a:r>
                  <a:rPr lang="en-US" altLang="zh-CN" sz="3200" dirty="0">
                    <a:ea typeface="宋体" charset="-122"/>
                  </a:rPr>
                  <a:t>If the input list is a linked list, dividing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3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𝑛</m:t>
                    </m:r>
                    <m:r>
                      <a:rPr lang="en-US" altLang="zh-CN" sz="3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r>
                  <a:rPr lang="en-US" altLang="zh-CN" sz="3200" dirty="0">
                    <a:solidFill>
                      <a:srgbClr val="0070C0"/>
                    </a:solidFill>
                    <a:ea typeface="宋体" charset="-122"/>
                  </a:rPr>
                  <a:t> </a:t>
                </a:r>
                <a:r>
                  <a:rPr lang="en-US" altLang="zh-CN" sz="3200" dirty="0">
                    <a:ea typeface="宋体" charset="-122"/>
                  </a:rPr>
                  <a:t>time</a:t>
                </a:r>
              </a:p>
              <a:p>
                <a:pPr lvl="1"/>
                <a:r>
                  <a:rPr lang="en-US" altLang="zh-CN" sz="2800" dirty="0">
                    <a:ea typeface="宋体" charset="-122"/>
                  </a:rPr>
                  <a:t>Scan the linked list, stop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charset="-122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800" dirty="0">
                    <a:ea typeface="宋体" charset="-122"/>
                  </a:rPr>
                  <a:t> entry and cut the link</a:t>
                </a:r>
              </a:p>
              <a:p>
                <a:r>
                  <a:rPr lang="en-US" altLang="zh-CN" sz="3200" dirty="0">
                    <a:ea typeface="宋体" charset="-122"/>
                  </a:rPr>
                  <a:t>If the input list is an </a:t>
                </a:r>
                <a:r>
                  <a:rPr lang="en-US" altLang="zh-CN" sz="3200" dirty="0">
                    <a:solidFill>
                      <a:srgbClr val="FF0000"/>
                    </a:solidFill>
                    <a:ea typeface="宋体" charset="-122"/>
                  </a:rPr>
                  <a:t>array</a:t>
                </a:r>
                <a:r>
                  <a:rPr lang="en-US" altLang="zh-CN" sz="3200" dirty="0">
                    <a:ea typeface="宋体" charset="-122"/>
                  </a:rPr>
                  <a:t>, dividing takes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𝑂</m:t>
                    </m:r>
                    <m:r>
                      <a:rPr lang="en-US" altLang="zh-CN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(1)</m:t>
                    </m:r>
                  </m:oMath>
                </a14:m>
                <a:r>
                  <a:rPr lang="en-US" altLang="zh-CN" sz="3200" dirty="0">
                    <a:ea typeface="宋体" charset="-122"/>
                  </a:rPr>
                  <a:t> time</a:t>
                </a:r>
              </a:p>
              <a:p>
                <a:pPr lvl="1"/>
                <a:r>
                  <a:rPr lang="en-US" altLang="zh-CN" sz="2800" dirty="0">
                    <a:ea typeface="宋体" charset="-122"/>
                  </a:rPr>
                  <a:t>Represent the 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宋体" charset="-122"/>
                  </a:rPr>
                  <a:t>subarray </a:t>
                </a:r>
                <a:r>
                  <a:rPr lang="en-US" altLang="zh-CN" sz="2800" dirty="0">
                    <a:ea typeface="宋体" charset="-122"/>
                  </a:rPr>
                  <a:t>by two indices </a:t>
                </a:r>
                <a:r>
                  <a:rPr lang="en-US" altLang="zh-CN" sz="2800" dirty="0">
                    <a:solidFill>
                      <a:srgbClr val="0070C0"/>
                    </a:solidFill>
                    <a:ea typeface="宋体" charset="-122"/>
                  </a:rPr>
                  <a:t>left</a:t>
                </a:r>
                <a:r>
                  <a:rPr lang="en-US" altLang="zh-CN" sz="2800" dirty="0">
                    <a:ea typeface="宋体" charset="-122"/>
                  </a:rPr>
                  <a:t> and </a:t>
                </a:r>
                <a:r>
                  <a:rPr lang="en-US" altLang="zh-CN" sz="2800" dirty="0">
                    <a:solidFill>
                      <a:srgbClr val="0070C0"/>
                    </a:solidFill>
                    <a:ea typeface="宋体" charset="-122"/>
                  </a:rPr>
                  <a:t>right</a:t>
                </a:r>
              </a:p>
              <a:p>
                <a:pPr lvl="1"/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To divide 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A[</a:t>
                </a:r>
                <a:r>
                  <a:rPr lang="en-US" altLang="zh-CN" sz="2800" b="0" i="0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left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, …,</a:t>
                </a:r>
                <a:r>
                  <a:rPr lang="en-US" altLang="zh-CN" sz="2800" b="0" i="0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right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]</a:t>
                </a:r>
                <a:endParaRPr lang="en-US" altLang="zh-CN" sz="2800" dirty="0">
                  <a:latin typeface="+mn-lt"/>
                  <a:ea typeface="宋体" charset="-122"/>
                </a:endParaRPr>
              </a:p>
              <a:p>
                <a:pPr lvl="2"/>
                <a:r>
                  <a:rPr lang="en-US" altLang="zh-CN" sz="2200" dirty="0">
                    <a:solidFill>
                      <a:schemeClr val="tx1"/>
                    </a:solidFill>
                    <a:ea typeface="宋体" charset="-122"/>
                  </a:rPr>
                  <a:t>we compute </a:t>
                </a:r>
                <a:r>
                  <a:rPr lang="en-US" altLang="zh-CN" sz="2200" dirty="0">
                    <a:solidFill>
                      <a:srgbClr val="C00000"/>
                    </a:solidFill>
                    <a:ea typeface="宋体" charset="-122"/>
                  </a:rPr>
                  <a:t>middle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solidFill>
                              <a:srgbClr val="C00000"/>
                            </a:solidFill>
                            <a:ea typeface="宋体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solidFill>
                              <a:srgbClr val="C00000"/>
                            </a:solidFill>
                            <a:ea typeface="宋体" charset="-122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solidFill>
                              <a:srgbClr val="C00000"/>
                            </a:solidFill>
                            <a:ea typeface="宋体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solidFill>
                              <a:srgbClr val="C00000"/>
                            </a:solidFill>
                            <a:ea typeface="宋体" charset="-122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solidFill>
                              <a:srgbClr val="C00000"/>
                            </a:solidFill>
                            <a:ea typeface="宋体" charset="-122"/>
                          </a:rPr>
                          <m:t>)/2 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宋体" charset="-122"/>
                  </a:rPr>
                  <a:t> and </a:t>
                </a:r>
              </a:p>
              <a:p>
                <a:pPr lvl="2"/>
                <a:r>
                  <a:rPr lang="en-US" altLang="zh-CN" sz="2200" dirty="0">
                    <a:ea typeface="宋体" charset="-122"/>
                  </a:rPr>
                  <a:t>obtain </a:t>
                </a:r>
                <a:r>
                  <a:rPr lang="en-US" altLang="zh-CN" sz="2200" dirty="0">
                    <a:solidFill>
                      <a:srgbClr val="0070C0"/>
                    </a:solidFill>
                    <a:ea typeface="宋体" charset="-122"/>
                  </a:rPr>
                  <a:t>A[left,..., </a:t>
                </a:r>
                <a:r>
                  <a:rPr lang="en-US" altLang="zh-CN" sz="2200" dirty="0">
                    <a:solidFill>
                      <a:srgbClr val="C00000"/>
                    </a:solidFill>
                    <a:ea typeface="宋体" charset="-122"/>
                  </a:rPr>
                  <a:t>middle</a:t>
                </a:r>
                <a:r>
                  <a:rPr lang="en-US" altLang="zh-CN" sz="2200" dirty="0">
                    <a:solidFill>
                      <a:srgbClr val="0070C0"/>
                    </a:solidFill>
                    <a:ea typeface="宋体" charset="-122"/>
                  </a:rPr>
                  <a:t>] </a:t>
                </a:r>
                <a:r>
                  <a:rPr lang="en-US" altLang="zh-CN" sz="2200" dirty="0">
                    <a:ea typeface="宋体" charset="-122"/>
                  </a:rPr>
                  <a:t>and </a:t>
                </a:r>
                <a:r>
                  <a:rPr lang="en-US" altLang="zh-CN" sz="2200" dirty="0">
                    <a:solidFill>
                      <a:srgbClr val="0070C0"/>
                    </a:solidFill>
                    <a:ea typeface="宋体" charset="-122"/>
                  </a:rPr>
                  <a:t>A[</a:t>
                </a:r>
                <a:r>
                  <a:rPr lang="en-US" altLang="zh-CN" sz="2200" dirty="0">
                    <a:solidFill>
                      <a:srgbClr val="C00000"/>
                    </a:solidFill>
                    <a:ea typeface="宋体" charset="-122"/>
                  </a:rPr>
                  <a:t>middle+1</a:t>
                </a:r>
                <a:r>
                  <a:rPr lang="en-US" altLang="zh-CN" sz="2200" dirty="0">
                    <a:solidFill>
                      <a:srgbClr val="0070C0"/>
                    </a:solidFill>
                    <a:ea typeface="宋体" charset="-122"/>
                  </a:rPr>
                  <a:t>,...,right]</a:t>
                </a:r>
              </a:p>
              <a:p>
                <a:pPr lvl="1"/>
                <a:r>
                  <a:rPr lang="en-US" altLang="zh-CN" sz="2800" dirty="0">
                    <a:ea typeface="宋体" charset="-122"/>
                  </a:rPr>
                  <a:t>Usually, array is adopted as the data structure for sorting</a:t>
                </a:r>
              </a:p>
              <a:p>
                <a:pPr marL="342900" lvl="1" indent="0">
                  <a:buNone/>
                </a:pPr>
                <a:endParaRPr lang="en-US" altLang="zh-CN" sz="2800" dirty="0">
                  <a:ea typeface="宋体" charset="-122"/>
                </a:endParaRPr>
              </a:p>
              <a:p>
                <a:pPr marL="342900" lvl="1" indent="0">
                  <a:buNone/>
                </a:pPr>
                <a:r>
                  <a:rPr lang="en-US" altLang="zh-CN" sz="2800" dirty="0">
                    <a:ea typeface="宋体" charset="-122"/>
                  </a:rPr>
                  <a:t>Remark: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>
                    <a:ea typeface="宋体" charset="-122"/>
                  </a:rPr>
                  <a:t> is the rounding towards the 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宋体" charset="-122"/>
                  </a:rPr>
                  <a:t>negative infinity   </a:t>
                </a:r>
                <a:r>
                  <a:rPr lang="en-US" altLang="zh-CN" sz="2800" dirty="0">
                    <a:ea typeface="宋体" charset="-122"/>
                  </a:rPr>
                  <a:t>function,  e.g.,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1.4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charset="-122"/>
                      </a:rPr>
                      <m:t>=1,   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-122"/>
                          </a:rPr>
                          <m:t>0.8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charset="-122"/>
                      </a:rPr>
                      <m:t>=0</m:t>
                    </m:r>
                  </m:oMath>
                </a14:m>
                <a:endParaRPr lang="en-US" altLang="zh-CN" sz="28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25" y="1136651"/>
                <a:ext cx="8540750" cy="5219700"/>
              </a:xfrm>
              <a:prstGeom prst="rect">
                <a:avLst/>
              </a:prstGeom>
              <a:blipFill>
                <a:blip r:embed="rId3"/>
                <a:stretch>
                  <a:fillRect l="-1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2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 for Merge Sort</a:t>
            </a:r>
            <a:endParaRPr lang="en-US" altLang="zh-CN" dirty="0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1368947" y="1905000"/>
                <a:ext cx="7162800" cy="3352800"/>
              </a:xfrm>
              <a:prstGeom prst="rect">
                <a:avLst/>
              </a:prstGeom>
              <a:ln w="6350" cap="flat" cmpd="sng" algn="ctr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274320" tIns="182880" rIns="274320" bIns="182880" rtlCol="0" anchor="t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MERGESORT(A, left, right)</a:t>
                </a:r>
                <a:b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1.    IF left&gt;=right</a:t>
                </a:r>
                <a:b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2.          RETURN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3.    middle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dk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dk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dk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dk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dk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) / 2</m:t>
                        </m:r>
                      </m:e>
                    </m:d>
                  </m:oMath>
                </a14:m>
                <a:b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4.    MERGESORT(A,</a:t>
                </a:r>
                <a:r>
                  <a:rPr lang="zh-CN" altLang="en-US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left, middle)</a:t>
                </a:r>
                <a:b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5.    MERGESORT(A,</a:t>
                </a:r>
                <a:r>
                  <a:rPr lang="zh-CN" altLang="en-US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middle+1, right)</a:t>
                </a:r>
                <a:br>
                  <a:rPr lang="en-US" altLang="zh-CN" sz="2400" dirty="0">
                    <a:solidFill>
                      <a:schemeClr val="dk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altLang="zh-CN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6.    MERGE(A, left, middle, right)</a:t>
                </a:r>
                <a:endParaRPr lang="zh-CN" alt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947" y="1905000"/>
                <a:ext cx="7162800" cy="335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 for Merging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28600" y="1524000"/>
            <a:ext cx="5486400" cy="5197476"/>
          </a:xfrm>
          <a:prstGeom prst="rect">
            <a:avLst/>
          </a:prstGeom>
          <a:ln w="635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74320" tIns="182880" rIns="274320" bIns="18288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MERGE(A, left, middle, right)</a:t>
            </a:r>
            <a:b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   i1 = left, i2 = middle+1, 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b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   WHILE i1&lt;=middle AND i2&lt;=right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       IF A[i1]&lt;=A[i2]</a:t>
            </a:r>
            <a:b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            B[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++] = A[i1++]</a:t>
            </a:r>
            <a:b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        ELSE</a:t>
            </a:r>
            <a:b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            B[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++] = A[i2++]</a:t>
            </a:r>
          </a:p>
          <a:p>
            <a:pPr>
              <a:buAutoNum type="arabicPeriod" startAt="7"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END IF</a:t>
            </a:r>
          </a:p>
          <a:p>
            <a:pPr>
              <a:buAutoNum type="arabicPeriod" startAt="7"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    WHILE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i1 &lt;= middle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    B[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++] = A[i1++]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11.   END WHILE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    WHILE</a:t>
            </a:r>
            <a:r>
              <a:rPr lang="zh-CN" alt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i2 &lt;= right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      B[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++] = A[i2++]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14.   END WHILE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   Copy B to A[</a:t>
            </a:r>
            <a:r>
              <a:rPr lang="en-US" altLang="zh-CN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left..right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zh-CN" alt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zh-CN" altLang="en-US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7400" y="1874840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Merge two sorted sub-arrays </a:t>
            </a:r>
            <a:r>
              <a:rPr lang="en-US" altLang="zh-CN" dirty="0">
                <a:solidFill>
                  <a:srgbClr val="0070C0"/>
                </a:solidFill>
              </a:rPr>
              <a:t>A[left,...,middle] </a:t>
            </a: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>
                <a:solidFill>
                  <a:srgbClr val="0070C0"/>
                </a:solidFill>
              </a:rPr>
              <a:t>A[middle+1,..., right] </a:t>
            </a:r>
            <a:br>
              <a:rPr lang="en-US" altLang="zh-CN" dirty="0"/>
            </a:br>
            <a:r>
              <a:rPr lang="en-US" altLang="zh-CN" dirty="0"/>
              <a:t>into  </a:t>
            </a:r>
            <a:r>
              <a:rPr lang="en-US" altLang="zh-CN" dirty="0">
                <a:solidFill>
                  <a:srgbClr val="0070C0"/>
                </a:solidFill>
              </a:rPr>
              <a:t>A[left,...,right] </a:t>
            </a:r>
            <a:r>
              <a:rPr lang="en-US" altLang="zh-CN" dirty="0"/>
              <a:t>using an </a:t>
            </a:r>
            <a:r>
              <a:rPr lang="en-US" altLang="zh-CN" b="1" dirty="0">
                <a:solidFill>
                  <a:srgbClr val="FF0000"/>
                </a:solidFill>
              </a:rPr>
              <a:t>extra array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graphicFrame>
        <p:nvGraphicFramePr>
          <p:cNvPr id="8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94673"/>
              </p:ext>
            </p:extLst>
          </p:nvPr>
        </p:nvGraphicFramePr>
        <p:xfrm>
          <a:off x="6152503" y="3984288"/>
          <a:ext cx="2819400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直接箭头连接符 5"/>
          <p:cNvCxnSpPr/>
          <p:nvPr/>
        </p:nvCxnSpPr>
        <p:spPr>
          <a:xfrm flipV="1">
            <a:off x="6304903" y="43652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8"/>
          <p:cNvSpPr/>
          <p:nvPr/>
        </p:nvSpPr>
        <p:spPr>
          <a:xfrm>
            <a:off x="6142839" y="46107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698874" y="43666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536810" y="46121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3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82641"/>
              </p:ext>
            </p:extLst>
          </p:nvPr>
        </p:nvGraphicFramePr>
        <p:xfrm>
          <a:off x="6172200" y="5050647"/>
          <a:ext cx="2819400" cy="297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直接箭头连接符 15"/>
          <p:cNvCxnSpPr/>
          <p:nvPr/>
        </p:nvCxnSpPr>
        <p:spPr>
          <a:xfrm flipV="1">
            <a:off x="6304903" y="5453174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6"/>
          <p:cNvSpPr/>
          <p:nvPr/>
        </p:nvSpPr>
        <p:spPr>
          <a:xfrm>
            <a:off x="6198560" y="5743545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5820315" y="39624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17" name="矩形 18"/>
          <p:cNvSpPr/>
          <p:nvPr/>
        </p:nvSpPr>
        <p:spPr>
          <a:xfrm>
            <a:off x="5820315" y="504238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Example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8650" y="1905000"/>
            <a:ext cx="6838950" cy="358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41028" y="63988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</a:t>
            </a:r>
          </a:p>
        </p:txBody>
      </p:sp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00370"/>
              </p:ext>
            </p:extLst>
          </p:nvPr>
        </p:nvGraphicFramePr>
        <p:xfrm>
          <a:off x="941788" y="1752599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接箭头连接符 6"/>
          <p:cNvCxnSpPr/>
          <p:nvPr/>
        </p:nvCxnSpPr>
        <p:spPr>
          <a:xfrm flipV="1">
            <a:off x="1117306" y="2133600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7"/>
          <p:cNvSpPr/>
          <p:nvPr/>
        </p:nvSpPr>
        <p:spPr>
          <a:xfrm>
            <a:off x="955242" y="2379094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12" name="直接箭头连接符 8"/>
          <p:cNvCxnSpPr/>
          <p:nvPr/>
        </p:nvCxnSpPr>
        <p:spPr>
          <a:xfrm flipV="1">
            <a:off x="2674226" y="2134998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9"/>
          <p:cNvSpPr/>
          <p:nvPr/>
        </p:nvSpPr>
        <p:spPr>
          <a:xfrm>
            <a:off x="2512162" y="2380492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4" name="直接箭头连接符 11"/>
          <p:cNvCxnSpPr/>
          <p:nvPr/>
        </p:nvCxnSpPr>
        <p:spPr>
          <a:xfrm flipV="1">
            <a:off x="5448835" y="2171765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2"/>
          <p:cNvSpPr/>
          <p:nvPr/>
        </p:nvSpPr>
        <p:spPr>
          <a:xfrm>
            <a:off x="5321828" y="2360169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 13"/>
          <p:cNvSpPr/>
          <p:nvPr/>
        </p:nvSpPr>
        <p:spPr>
          <a:xfrm>
            <a:off x="609600" y="173071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17" name="矩形 14"/>
          <p:cNvSpPr/>
          <p:nvPr/>
        </p:nvSpPr>
        <p:spPr>
          <a:xfrm>
            <a:off x="4886218" y="1760971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9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96656"/>
              </p:ext>
            </p:extLst>
          </p:nvPr>
        </p:nvGraphicFramePr>
        <p:xfrm>
          <a:off x="5251489" y="1730712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47824"/>
              </p:ext>
            </p:extLst>
          </p:nvPr>
        </p:nvGraphicFramePr>
        <p:xfrm>
          <a:off x="941788" y="2934566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直接箭头连接符 28"/>
          <p:cNvCxnSpPr/>
          <p:nvPr/>
        </p:nvCxnSpPr>
        <p:spPr>
          <a:xfrm flipV="1">
            <a:off x="1533664" y="3315567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9"/>
          <p:cNvSpPr/>
          <p:nvPr/>
        </p:nvSpPr>
        <p:spPr>
          <a:xfrm>
            <a:off x="1371600" y="3561061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23" name="直接箭头连接符 30"/>
          <p:cNvCxnSpPr/>
          <p:nvPr/>
        </p:nvCxnSpPr>
        <p:spPr>
          <a:xfrm flipV="1">
            <a:off x="2674226" y="3316965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31"/>
          <p:cNvSpPr/>
          <p:nvPr/>
        </p:nvSpPr>
        <p:spPr>
          <a:xfrm>
            <a:off x="2512162" y="3562459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5" name="直接箭头连接符 32"/>
          <p:cNvCxnSpPr/>
          <p:nvPr/>
        </p:nvCxnSpPr>
        <p:spPr>
          <a:xfrm flipV="1">
            <a:off x="5829835" y="3353732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 33"/>
          <p:cNvSpPr/>
          <p:nvPr/>
        </p:nvSpPr>
        <p:spPr>
          <a:xfrm>
            <a:off x="5702828" y="3542136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矩形 34"/>
          <p:cNvSpPr/>
          <p:nvPr/>
        </p:nvSpPr>
        <p:spPr>
          <a:xfrm>
            <a:off x="609600" y="291267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28" name="矩形 35"/>
          <p:cNvSpPr/>
          <p:nvPr/>
        </p:nvSpPr>
        <p:spPr>
          <a:xfrm>
            <a:off x="4886218" y="294293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9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87937"/>
              </p:ext>
            </p:extLst>
          </p:nvPr>
        </p:nvGraphicFramePr>
        <p:xfrm>
          <a:off x="5251489" y="2912679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15004"/>
              </p:ext>
            </p:extLst>
          </p:nvPr>
        </p:nvGraphicFramePr>
        <p:xfrm>
          <a:off x="948099" y="413668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直接箭头连接符 38"/>
          <p:cNvCxnSpPr/>
          <p:nvPr/>
        </p:nvCxnSpPr>
        <p:spPr>
          <a:xfrm flipV="1">
            <a:off x="1539975" y="45176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9"/>
          <p:cNvSpPr/>
          <p:nvPr/>
        </p:nvSpPr>
        <p:spPr>
          <a:xfrm>
            <a:off x="1377911" y="47631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33" name="直接箭头连接符 40"/>
          <p:cNvCxnSpPr/>
          <p:nvPr/>
        </p:nvCxnSpPr>
        <p:spPr>
          <a:xfrm flipV="1">
            <a:off x="3057664" y="45190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41"/>
          <p:cNvSpPr/>
          <p:nvPr/>
        </p:nvSpPr>
        <p:spPr>
          <a:xfrm>
            <a:off x="2895600" y="47645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5" name="直接箭头连接符 42"/>
          <p:cNvCxnSpPr/>
          <p:nvPr/>
        </p:nvCxnSpPr>
        <p:spPr>
          <a:xfrm flipV="1">
            <a:off x="6223007" y="4555853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 43"/>
          <p:cNvSpPr/>
          <p:nvPr/>
        </p:nvSpPr>
        <p:spPr>
          <a:xfrm>
            <a:off x="6096000" y="4744257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44"/>
          <p:cNvSpPr/>
          <p:nvPr/>
        </p:nvSpPr>
        <p:spPr>
          <a:xfrm>
            <a:off x="615911" y="41148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38" name="矩形 45"/>
          <p:cNvSpPr/>
          <p:nvPr/>
        </p:nvSpPr>
        <p:spPr>
          <a:xfrm>
            <a:off x="4892529" y="414505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9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014997"/>
              </p:ext>
            </p:extLst>
          </p:nvPr>
        </p:nvGraphicFramePr>
        <p:xfrm>
          <a:off x="5257800" y="411480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157890"/>
              </p:ext>
            </p:extLst>
          </p:nvPr>
        </p:nvGraphicFramePr>
        <p:xfrm>
          <a:off x="941788" y="5318654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直接箭头连接符 48"/>
          <p:cNvCxnSpPr/>
          <p:nvPr/>
        </p:nvCxnSpPr>
        <p:spPr>
          <a:xfrm flipV="1">
            <a:off x="1533664" y="5699655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9"/>
          <p:cNvSpPr/>
          <p:nvPr/>
        </p:nvSpPr>
        <p:spPr>
          <a:xfrm>
            <a:off x="1371600" y="594514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43" name="直接箭头连接符 50"/>
          <p:cNvCxnSpPr/>
          <p:nvPr/>
        </p:nvCxnSpPr>
        <p:spPr>
          <a:xfrm flipV="1">
            <a:off x="3502692" y="5701053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51"/>
          <p:cNvSpPr/>
          <p:nvPr/>
        </p:nvSpPr>
        <p:spPr>
          <a:xfrm>
            <a:off x="3340628" y="5946547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5" name="直接箭头连接符 52"/>
          <p:cNvCxnSpPr/>
          <p:nvPr/>
        </p:nvCxnSpPr>
        <p:spPr>
          <a:xfrm flipV="1">
            <a:off x="6668035" y="5737820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53"/>
          <p:cNvSpPr/>
          <p:nvPr/>
        </p:nvSpPr>
        <p:spPr>
          <a:xfrm>
            <a:off x="6541028" y="5926224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矩形 54"/>
          <p:cNvSpPr/>
          <p:nvPr/>
        </p:nvSpPr>
        <p:spPr>
          <a:xfrm>
            <a:off x="609600" y="5296767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48" name="矩形 55"/>
          <p:cNvSpPr/>
          <p:nvPr/>
        </p:nvSpPr>
        <p:spPr>
          <a:xfrm>
            <a:off x="4886218" y="5327026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9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48194"/>
              </p:ext>
            </p:extLst>
          </p:nvPr>
        </p:nvGraphicFramePr>
        <p:xfrm>
          <a:off x="5251489" y="5296767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5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/>
      <p:bldP spid="28" grpId="0"/>
      <p:bldP spid="32" grpId="0"/>
      <p:bldP spid="34" grpId="0"/>
      <p:bldP spid="36" grpId="0"/>
      <p:bldP spid="37" grpId="0"/>
      <p:bldP spid="38" grpId="0"/>
      <p:bldP spid="42" grpId="0"/>
      <p:bldP spid="44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45382"/>
            <a:ext cx="8286750" cy="2667000"/>
          </a:xfrm>
        </p:spPr>
        <p:txBody>
          <a:bodyPr>
            <a:noAutofit/>
          </a:bodyPr>
          <a:lstStyle/>
          <a:p>
            <a:r>
              <a:rPr lang="en-US" altLang="zh-CN" dirty="0">
                <a:ea typeface="宋体" charset="-122"/>
              </a:rPr>
              <a:t>How do you quickly find </a:t>
            </a:r>
          </a:p>
          <a:p>
            <a:pPr lvl="1"/>
            <a:r>
              <a:rPr lang="en-US" altLang="zh-CN" sz="2600" dirty="0">
                <a:ea typeface="宋体" charset="-122"/>
              </a:rPr>
              <a:t>Your name in a name list?</a:t>
            </a:r>
          </a:p>
          <a:p>
            <a:pPr lvl="1"/>
            <a:r>
              <a:rPr lang="en-US" altLang="zh-CN" sz="2600" dirty="0">
                <a:ea typeface="宋体" charset="-122"/>
              </a:rPr>
              <a:t>A book on a shelf?</a:t>
            </a:r>
          </a:p>
          <a:p>
            <a:pPr lvl="1"/>
            <a:r>
              <a:rPr lang="en-US" altLang="zh-CN" sz="2600" dirty="0">
                <a:ea typeface="宋体" charset="-122"/>
              </a:rPr>
              <a:t>A word in a dictionary?</a:t>
            </a:r>
            <a:endParaRPr lang="en-US" altLang="zh-CN" sz="3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3050" y="4443177"/>
            <a:ext cx="605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0070C0"/>
                </a:solidFill>
              </a:rPr>
              <a:t>Sort</a:t>
            </a:r>
            <a:r>
              <a:rPr lang="en-US" altLang="zh-CN" sz="4400" dirty="0"/>
              <a:t> them beforehand!</a:t>
            </a:r>
            <a:endParaRPr lang="zh-CN" altLang="en-US" sz="4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Example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50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93025"/>
              </p:ext>
            </p:extLst>
          </p:nvPr>
        </p:nvGraphicFramePr>
        <p:xfrm>
          <a:off x="941788" y="139348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1" name="直接箭头连接符 6"/>
          <p:cNvCxnSpPr/>
          <p:nvPr/>
        </p:nvCxnSpPr>
        <p:spPr>
          <a:xfrm flipV="1">
            <a:off x="1914664" y="17744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7"/>
          <p:cNvSpPr/>
          <p:nvPr/>
        </p:nvSpPr>
        <p:spPr>
          <a:xfrm>
            <a:off x="1752600" y="20199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53" name="直接箭头连接符 8"/>
          <p:cNvCxnSpPr/>
          <p:nvPr/>
        </p:nvCxnSpPr>
        <p:spPr>
          <a:xfrm flipV="1">
            <a:off x="3497387" y="17758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9"/>
          <p:cNvSpPr/>
          <p:nvPr/>
        </p:nvSpPr>
        <p:spPr>
          <a:xfrm>
            <a:off x="3335323" y="20213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直接箭头连接符 11"/>
          <p:cNvCxnSpPr/>
          <p:nvPr/>
        </p:nvCxnSpPr>
        <p:spPr>
          <a:xfrm flipV="1">
            <a:off x="6985007" y="1812653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矩形 12"/>
          <p:cNvSpPr/>
          <p:nvPr/>
        </p:nvSpPr>
        <p:spPr>
          <a:xfrm>
            <a:off x="6858000" y="2001057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矩形 13"/>
          <p:cNvSpPr/>
          <p:nvPr/>
        </p:nvSpPr>
        <p:spPr>
          <a:xfrm>
            <a:off x="609600" y="13716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58" name="矩形 14"/>
          <p:cNvSpPr/>
          <p:nvPr/>
        </p:nvSpPr>
        <p:spPr>
          <a:xfrm>
            <a:off x="4886218" y="140185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9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85904"/>
              </p:ext>
            </p:extLst>
          </p:nvPr>
        </p:nvGraphicFramePr>
        <p:xfrm>
          <a:off x="5251489" y="137160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811282"/>
              </p:ext>
            </p:extLst>
          </p:nvPr>
        </p:nvGraphicFramePr>
        <p:xfrm>
          <a:off x="941788" y="238408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1" name="直接箭头连接符 28"/>
          <p:cNvCxnSpPr/>
          <p:nvPr/>
        </p:nvCxnSpPr>
        <p:spPr>
          <a:xfrm flipV="1">
            <a:off x="1914664" y="27650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29"/>
          <p:cNvSpPr/>
          <p:nvPr/>
        </p:nvSpPr>
        <p:spPr>
          <a:xfrm>
            <a:off x="1752600" y="30105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63" name="直接箭头连接符 30"/>
          <p:cNvCxnSpPr/>
          <p:nvPr/>
        </p:nvCxnSpPr>
        <p:spPr>
          <a:xfrm flipV="1">
            <a:off x="3819664" y="27664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31"/>
          <p:cNvSpPr/>
          <p:nvPr/>
        </p:nvSpPr>
        <p:spPr>
          <a:xfrm>
            <a:off x="3657600" y="30119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5" name="直接箭头连接符 32"/>
          <p:cNvCxnSpPr/>
          <p:nvPr/>
        </p:nvCxnSpPr>
        <p:spPr>
          <a:xfrm flipV="1">
            <a:off x="7391400" y="2802321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矩形 33"/>
          <p:cNvSpPr/>
          <p:nvPr/>
        </p:nvSpPr>
        <p:spPr>
          <a:xfrm>
            <a:off x="7264393" y="2990725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 34"/>
          <p:cNvSpPr/>
          <p:nvPr/>
        </p:nvSpPr>
        <p:spPr>
          <a:xfrm>
            <a:off x="609600" y="23622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68" name="矩形 35"/>
          <p:cNvSpPr/>
          <p:nvPr/>
        </p:nvSpPr>
        <p:spPr>
          <a:xfrm>
            <a:off x="4886218" y="239245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9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4801"/>
              </p:ext>
            </p:extLst>
          </p:nvPr>
        </p:nvGraphicFramePr>
        <p:xfrm>
          <a:off x="5251489" y="236220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262260"/>
              </p:ext>
            </p:extLst>
          </p:nvPr>
        </p:nvGraphicFramePr>
        <p:xfrm>
          <a:off x="948099" y="345088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1" name="直接箭头连接符 38"/>
          <p:cNvCxnSpPr/>
          <p:nvPr/>
        </p:nvCxnSpPr>
        <p:spPr>
          <a:xfrm flipV="1">
            <a:off x="1914664" y="38318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39"/>
          <p:cNvSpPr/>
          <p:nvPr/>
        </p:nvSpPr>
        <p:spPr>
          <a:xfrm>
            <a:off x="1752600" y="40773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73" name="直接箭头连接符 40"/>
          <p:cNvCxnSpPr/>
          <p:nvPr/>
        </p:nvCxnSpPr>
        <p:spPr>
          <a:xfrm flipV="1">
            <a:off x="4198226" y="38332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41"/>
          <p:cNvSpPr/>
          <p:nvPr/>
        </p:nvSpPr>
        <p:spPr>
          <a:xfrm>
            <a:off x="4036162" y="40787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75" name="直接箭头连接符 42"/>
          <p:cNvCxnSpPr/>
          <p:nvPr/>
        </p:nvCxnSpPr>
        <p:spPr>
          <a:xfrm flipV="1">
            <a:off x="7811035" y="3886200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矩形 43"/>
          <p:cNvSpPr/>
          <p:nvPr/>
        </p:nvSpPr>
        <p:spPr>
          <a:xfrm>
            <a:off x="7684028" y="4074604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矩形 44"/>
          <p:cNvSpPr/>
          <p:nvPr/>
        </p:nvSpPr>
        <p:spPr>
          <a:xfrm>
            <a:off x="615911" y="34290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78" name="矩形 45"/>
          <p:cNvSpPr/>
          <p:nvPr/>
        </p:nvSpPr>
        <p:spPr>
          <a:xfrm>
            <a:off x="4892529" y="345925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79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53597"/>
              </p:ext>
            </p:extLst>
          </p:nvPr>
        </p:nvGraphicFramePr>
        <p:xfrm>
          <a:off x="5257800" y="342900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225100"/>
              </p:ext>
            </p:extLst>
          </p:nvPr>
        </p:nvGraphicFramePr>
        <p:xfrm>
          <a:off x="941788" y="451768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1" name="直接箭头连接符 48"/>
          <p:cNvCxnSpPr/>
          <p:nvPr/>
        </p:nvCxnSpPr>
        <p:spPr>
          <a:xfrm flipV="1">
            <a:off x="2295664" y="489868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49"/>
          <p:cNvSpPr/>
          <p:nvPr/>
        </p:nvSpPr>
        <p:spPr>
          <a:xfrm>
            <a:off x="2133600" y="514418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83" name="直接箭头连接符 50"/>
          <p:cNvCxnSpPr/>
          <p:nvPr/>
        </p:nvCxnSpPr>
        <p:spPr>
          <a:xfrm flipV="1">
            <a:off x="4200664" y="490008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51"/>
          <p:cNvSpPr/>
          <p:nvPr/>
        </p:nvSpPr>
        <p:spPr>
          <a:xfrm>
            <a:off x="4038600" y="514558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5" name="直接箭头连接符 52"/>
          <p:cNvCxnSpPr/>
          <p:nvPr/>
        </p:nvCxnSpPr>
        <p:spPr>
          <a:xfrm flipV="1">
            <a:off x="8153400" y="4936853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矩形 53"/>
          <p:cNvSpPr/>
          <p:nvPr/>
        </p:nvSpPr>
        <p:spPr>
          <a:xfrm>
            <a:off x="8026393" y="5125257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矩形 54"/>
          <p:cNvSpPr/>
          <p:nvPr/>
        </p:nvSpPr>
        <p:spPr>
          <a:xfrm>
            <a:off x="609600" y="449580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88" name="矩形 55"/>
          <p:cNvSpPr/>
          <p:nvPr/>
        </p:nvSpPr>
        <p:spPr>
          <a:xfrm>
            <a:off x="4886218" y="452605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9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1468"/>
              </p:ext>
            </p:extLst>
          </p:nvPr>
        </p:nvGraphicFramePr>
        <p:xfrm>
          <a:off x="5251489" y="449580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31888"/>
              </p:ext>
            </p:extLst>
          </p:nvPr>
        </p:nvGraphicFramePr>
        <p:xfrm>
          <a:off x="941788" y="5601397"/>
          <a:ext cx="3124200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 anchorCtr="1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1" name="直接箭头连接符 58"/>
          <p:cNvCxnSpPr/>
          <p:nvPr/>
        </p:nvCxnSpPr>
        <p:spPr>
          <a:xfrm flipV="1">
            <a:off x="2717506" y="5982398"/>
            <a:ext cx="0" cy="2520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59"/>
          <p:cNvSpPr/>
          <p:nvPr/>
        </p:nvSpPr>
        <p:spPr>
          <a:xfrm>
            <a:off x="2555442" y="622789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i1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cxnSp>
        <p:nvCxnSpPr>
          <p:cNvPr id="93" name="直接箭头连接符 60"/>
          <p:cNvCxnSpPr/>
          <p:nvPr/>
        </p:nvCxnSpPr>
        <p:spPr>
          <a:xfrm flipV="1">
            <a:off x="4200664" y="5983796"/>
            <a:ext cx="0" cy="2520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61"/>
          <p:cNvSpPr/>
          <p:nvPr/>
        </p:nvSpPr>
        <p:spPr>
          <a:xfrm>
            <a:off x="4038600" y="6229290"/>
            <a:ext cx="383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i2</a:t>
            </a:r>
            <a:endParaRPr lang="zh-CN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5" name="直接箭头连接符 62"/>
          <p:cNvCxnSpPr/>
          <p:nvPr/>
        </p:nvCxnSpPr>
        <p:spPr>
          <a:xfrm flipV="1">
            <a:off x="8573035" y="6020563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矩形 63"/>
          <p:cNvSpPr/>
          <p:nvPr/>
        </p:nvSpPr>
        <p:spPr>
          <a:xfrm>
            <a:off x="8446028" y="6208967"/>
            <a:ext cx="243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7" name="矩形 64"/>
          <p:cNvSpPr/>
          <p:nvPr/>
        </p:nvSpPr>
        <p:spPr>
          <a:xfrm>
            <a:off x="609600" y="557951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Courier New" pitchFamily="49" charset="0"/>
                <a:ea typeface="宋体" charset="-122"/>
              </a:rPr>
              <a:t>A</a:t>
            </a:r>
            <a:endParaRPr lang="zh-CN" altLang="en-US" sz="2000" dirty="0"/>
          </a:p>
        </p:txBody>
      </p:sp>
      <p:sp>
        <p:nvSpPr>
          <p:cNvPr id="98" name="矩形 65"/>
          <p:cNvSpPr/>
          <p:nvPr/>
        </p:nvSpPr>
        <p:spPr>
          <a:xfrm>
            <a:off x="4886218" y="560976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ea typeface="宋体" charset="-122"/>
              </a:rPr>
              <a:t>B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9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4904"/>
              </p:ext>
            </p:extLst>
          </p:nvPr>
        </p:nvGraphicFramePr>
        <p:xfrm>
          <a:off x="5251489" y="5579510"/>
          <a:ext cx="3124200" cy="419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6" grpId="0"/>
      <p:bldP spid="67" grpId="0"/>
      <p:bldP spid="68" grpId="0"/>
      <p:bldP spid="72" grpId="0"/>
      <p:bldP spid="74" grpId="0"/>
      <p:bldP spid="76" grpId="0"/>
      <p:bldP spid="77" grpId="0"/>
      <p:bldP spid="78" grpId="0"/>
      <p:bldP spid="82" grpId="0"/>
      <p:bldP spid="84" grpId="0"/>
      <p:bldP spid="86" grpId="0"/>
      <p:bldP spid="87" grpId="0"/>
      <p:bldP spid="88" grpId="0"/>
      <p:bldP spid="92" grpId="0"/>
      <p:bldP spid="94" grpId="0"/>
      <p:bldP spid="96" grpId="0"/>
      <p:bldP spid="97" grpId="0"/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05377-7C35-4251-B375-2ACBDC42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Merge Sort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A10A27-F223-4890-94A9-590C1E3F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18D2F6-86E9-4EA5-B90D-1F7B91B4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48685"/>
            <a:ext cx="5510212" cy="46765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24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Suppose that </a:t>
                </a:r>
                <a:r>
                  <a:rPr lang="en-US" altLang="zh-CN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A[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left..right</a:t>
                </a:r>
                <a:r>
                  <a:rPr lang="en-US" altLang="zh-CN" dirty="0">
                    <a:solidFill>
                      <a:srgbClr val="0070C0"/>
                    </a:solidFill>
                    <a:latin typeface="+mn-lt"/>
                    <a:ea typeface="宋体" charset="-122"/>
                  </a:rPr>
                  <a:t>]</a:t>
                </a:r>
                <a:r>
                  <a:rPr lang="en-US" altLang="zh-CN" dirty="0">
                    <a:solidFill>
                      <a:srgbClr val="0070C0"/>
                    </a:solidFill>
                    <a:latin typeface="+mn-lt"/>
                  </a:rPr>
                  <a:t> </a:t>
                </a:r>
                <a:r>
                  <a:rPr lang="en-US" altLang="zh-CN" dirty="0"/>
                  <a:t>contains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𝑛</m:t>
                    </m:r>
                  </m:oMath>
                </a14:m>
                <a:r>
                  <a:rPr lang="en-US" altLang="zh-CN" dirty="0"/>
                  <a:t> elements</a:t>
                </a:r>
              </a:p>
              <a:p>
                <a:pPr lvl="1"/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worst-case</a:t>
                </a:r>
                <a:r>
                  <a:rPr lang="en-US" altLang="zh-CN" dirty="0"/>
                  <a:t> running time?</a:t>
                </a:r>
              </a:p>
              <a:p>
                <a:pPr lvl="1"/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best-case</a:t>
                </a:r>
                <a:r>
                  <a:rPr lang="en-US" altLang="zh-CN" dirty="0"/>
                  <a:t> running time?</a:t>
                </a:r>
              </a:p>
              <a:p>
                <a:pPr lvl="1"/>
                <a:r>
                  <a:rPr lang="en-US" altLang="zh-CN" dirty="0"/>
                  <a:t>What is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extra storage cost</a:t>
                </a:r>
                <a:r>
                  <a:rPr lang="en-US" altLang="zh-CN" dirty="0"/>
                  <a:t>?</a:t>
                </a:r>
              </a:p>
              <a:p>
                <a:pPr marL="342900" lvl="1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sz="2800" dirty="0">
                    <a:ea typeface="宋体" charset="-122"/>
                  </a:rPr>
                  <a:t>. 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宋体" charset="-122"/>
                  </a:rPr>
                  <a:t>Merge sort is a stable sort.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Merge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13435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ea typeface="宋体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𝑇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charset="-122"/>
                  </a:rPr>
                  <a:t> denote the worst-case running time of </a:t>
                </a:r>
                <a:r>
                  <a:rPr lang="en-US" altLang="zh-CN" dirty="0" err="1">
                    <a:ea typeface="宋体" charset="-122"/>
                  </a:rPr>
                  <a:t>MergeSort</a:t>
                </a:r>
                <a:r>
                  <a:rPr lang="en-US" altLang="zh-CN" dirty="0">
                    <a:ea typeface="宋体" charset="-122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charset="-122"/>
                  </a:rPr>
                  <a:t> is the number of items to be sorted</a:t>
                </a:r>
              </a:p>
              <a:p>
                <a:r>
                  <a:rPr lang="en-US" altLang="zh-CN" dirty="0">
                    <a:ea typeface="宋体" charset="-122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charset="-122"/>
                  </a:rPr>
                  <a:t> is a power of 2</a:t>
                </a:r>
              </a:p>
              <a:p>
                <a:endParaRPr lang="en-US" altLang="zh-CN" sz="3000" dirty="0">
                  <a:ea typeface="宋体" charset="-122"/>
                </a:endParaRPr>
              </a:p>
              <a:p>
                <a:endParaRPr lang="en-US" altLang="zh-CN" sz="3000" dirty="0">
                  <a:ea typeface="宋体" charset="-122"/>
                </a:endParaRPr>
              </a:p>
              <a:p>
                <a:endParaRPr lang="en-US" altLang="zh-CN" sz="3000" dirty="0">
                  <a:ea typeface="宋体" charset="-122"/>
                </a:endParaRPr>
              </a:p>
              <a:p>
                <a:endParaRPr lang="en-US" altLang="zh-CN" sz="3000" dirty="0">
                  <a:ea typeface="宋体" charset="-122"/>
                </a:endParaRPr>
              </a:p>
              <a:p>
                <a:r>
                  <a:rPr lang="en-US" altLang="zh-CN" dirty="0">
                    <a:ea typeface="宋体" charset="-122"/>
                  </a:rPr>
                  <a:t>Recurrence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                        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dirty="0"/>
              </a:p>
              <a:p>
                <a:endParaRPr lang="en-US" altLang="zh-CN" sz="3000" dirty="0">
                  <a:ea typeface="宋体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134350" cy="4803775"/>
              </a:xfrm>
              <a:blipFill>
                <a:blip r:embed="rId3"/>
                <a:stretch>
                  <a:fillRect l="-1348" t="-2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4"/>
          <p:cNvSpPr/>
          <p:nvPr/>
        </p:nvSpPr>
        <p:spPr>
          <a:xfrm>
            <a:off x="2514600" y="3581400"/>
            <a:ext cx="4163846" cy="1600200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74320" tIns="182880" rIns="274320" bIns="182880" rtlCol="0" anchor="t" anchorCtr="0">
            <a:noAutofit/>
          </a:bodyPr>
          <a:lstStyle/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Divide: O(1) time</a:t>
            </a:r>
          </a:p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Conquer: 2T(n/2) time</a:t>
            </a:r>
          </a:p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Combine: O(n)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Merge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5000"/>
                <a:ext cx="8134350" cy="4803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Solve the recurrence relation,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𝑂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latin typeface="Cambria Math"/>
                        </a:rPr>
                        <m:t>𝑛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/>
                            </a:rPr>
                            <m:t>𝑛</m:t>
                          </m:r>
                        </m:e>
                      </m:func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5000"/>
                <a:ext cx="8134350" cy="4803775"/>
              </a:xfrm>
              <a:blipFill>
                <a:blip r:embed="rId3"/>
                <a:stretch>
                  <a:fillRect l="-1348" t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62000" y="2895599"/>
                <a:ext cx="7086600" cy="3460751"/>
              </a:xfrm>
              <a:prstGeom prst="rect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lIns="274320" tIns="182880" rIns="274320" bIns="182880" rtlCol="0" anchor="t" anchorCtr="0">
                <a:noAutofit/>
              </a:bodyPr>
              <a:lstStyle>
                <a:defPPr>
                  <a:defRPr lang="en-US"/>
                </a:defPPr>
                <a:lvl1pPr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18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b="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8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800" b="0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1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r>
                  <a:rPr lang="en-US" altLang="zh-CN" sz="1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95599"/>
                <a:ext cx="7086600" cy="3460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50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Merge Sort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2" y="1745014"/>
            <a:ext cx="7455438" cy="369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3446" y="5638800"/>
                <a:ext cx="62971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</a:rPr>
                  <a:t> is much more efficient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46" y="5638800"/>
                <a:ext cx="6297108" cy="523220"/>
              </a:xfrm>
              <a:prstGeom prst="rect">
                <a:avLst/>
              </a:prstGeom>
              <a:blipFill>
                <a:blip r:embed="rId4"/>
                <a:stretch>
                  <a:fillRect t="-10465" r="-1163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Divide and Conquer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If the problem is large, </a:t>
            </a:r>
            <a:r>
              <a:rPr lang="en-US" altLang="zh-CN" dirty="0">
                <a:solidFill>
                  <a:srgbClr val="0070C0"/>
                </a:solidFill>
              </a:rPr>
              <a:t>break</a:t>
            </a:r>
            <a:r>
              <a:rPr lang="en-US" altLang="zh-CN" dirty="0"/>
              <a:t> it into sub-problems that are </a:t>
            </a:r>
            <a:r>
              <a:rPr lang="en-US" altLang="zh-CN" sz="3200" dirty="0">
                <a:solidFill>
                  <a:srgbClr val="0070C0"/>
                </a:solidFill>
              </a:rPr>
              <a:t>smaller in size </a:t>
            </a:r>
            <a:r>
              <a:rPr lang="en-US" altLang="zh-CN" dirty="0"/>
              <a:t>but are  </a:t>
            </a:r>
            <a:r>
              <a:rPr lang="en-US" altLang="zh-CN" sz="4000" dirty="0">
                <a:solidFill>
                  <a:srgbClr val="C00000"/>
                </a:solidFill>
              </a:rPr>
              <a:t>similar in structure</a:t>
            </a:r>
            <a:r>
              <a:rPr lang="en-US" altLang="zh-CN" sz="4000" dirty="0"/>
              <a:t> </a:t>
            </a:r>
            <a:r>
              <a:rPr lang="en-US" altLang="zh-CN" dirty="0"/>
              <a:t>to the original problem, </a:t>
            </a:r>
            <a:r>
              <a:rPr lang="en-US" altLang="zh-CN" sz="5400" b="1" dirty="0">
                <a:solidFill>
                  <a:srgbClr val="C00000"/>
                </a:solidFill>
              </a:rPr>
              <a:t>recursively</a:t>
            </a:r>
            <a:r>
              <a:rPr lang="en-US" altLang="zh-CN" dirty="0"/>
              <a:t> solve the sub-problems, and finally </a:t>
            </a:r>
            <a:r>
              <a:rPr lang="en-US" altLang="zh-CN" sz="4000" dirty="0">
                <a:solidFill>
                  <a:srgbClr val="0070C0"/>
                </a:solidFill>
              </a:rPr>
              <a:t>combine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/>
              <a:t>the sub-solutions into a final solution that solves the original problem.</a:t>
            </a:r>
            <a:endParaRPr lang="zh-CN" altLang="en-US" dirty="0"/>
          </a:p>
          <a:p>
            <a:pPr marL="0" indent="0">
              <a:buNone/>
            </a:pPr>
            <a:endParaRPr lang="en-US" altLang="zh-CN" sz="2800" dirty="0">
              <a:ea typeface="宋体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Phases of DC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Divide: </a:t>
            </a:r>
            <a:r>
              <a:rPr lang="en-US" altLang="zh-CN" dirty="0">
                <a:solidFill>
                  <a:srgbClr val="0070C0"/>
                </a:solidFill>
              </a:rPr>
              <a:t>top </a:t>
            </a:r>
            <a:r>
              <a:rPr lang="zh-CN" altLang="en-US" dirty="0">
                <a:solidFill>
                  <a:srgbClr val="0070C0"/>
                </a:solidFill>
              </a:rPr>
              <a:t>→ </a:t>
            </a:r>
            <a:r>
              <a:rPr lang="en-US" altLang="zh-CN" dirty="0">
                <a:solidFill>
                  <a:srgbClr val="0070C0"/>
                </a:solidFill>
              </a:rPr>
              <a:t>bottom</a:t>
            </a:r>
          </a:p>
          <a:p>
            <a:pPr lvl="1"/>
            <a:r>
              <a:rPr lang="en-US" altLang="zh-CN" dirty="0"/>
              <a:t>Divide a problem into sub-problems</a:t>
            </a:r>
          </a:p>
          <a:p>
            <a:r>
              <a:rPr lang="en-US" altLang="zh-CN" dirty="0"/>
              <a:t>Conquer: </a:t>
            </a:r>
            <a:r>
              <a:rPr lang="en-US" altLang="zh-CN" dirty="0">
                <a:solidFill>
                  <a:srgbClr val="0070C0"/>
                </a:solidFill>
              </a:rPr>
              <a:t>bottom level</a:t>
            </a:r>
          </a:p>
          <a:p>
            <a:pPr lvl="1"/>
            <a:r>
              <a:rPr lang="en-US" altLang="zh-CN" dirty="0"/>
              <a:t>Solve the sub-problems </a:t>
            </a:r>
            <a:r>
              <a:rPr lang="en-US" altLang="zh-CN" dirty="0">
                <a:solidFill>
                  <a:srgbClr val="C00000"/>
                </a:solidFill>
              </a:rPr>
              <a:t>recursively</a:t>
            </a:r>
          </a:p>
          <a:p>
            <a:pPr lvl="1"/>
            <a:r>
              <a:rPr lang="en-US" altLang="zh-CN" dirty="0"/>
              <a:t>If the sub-problems are small enough, solve them as </a:t>
            </a:r>
            <a:r>
              <a:rPr lang="en-US" altLang="zh-CN" dirty="0">
                <a:solidFill>
                  <a:srgbClr val="C00000"/>
                </a:solidFill>
              </a:rPr>
              <a:t>base cases</a:t>
            </a:r>
          </a:p>
          <a:p>
            <a:r>
              <a:rPr lang="en-US" altLang="zh-CN" dirty="0"/>
              <a:t>Combine: </a:t>
            </a:r>
            <a:r>
              <a:rPr lang="en-US" altLang="zh-CN" dirty="0">
                <a:solidFill>
                  <a:srgbClr val="0070C0"/>
                </a:solidFill>
              </a:rPr>
              <a:t>bottom </a:t>
            </a:r>
            <a:r>
              <a:rPr lang="zh-CN" altLang="en-US" dirty="0">
                <a:solidFill>
                  <a:srgbClr val="0070C0"/>
                </a:solidFill>
              </a:rPr>
              <a:t>→</a:t>
            </a:r>
            <a:r>
              <a:rPr lang="en-US" altLang="zh-CN" dirty="0">
                <a:solidFill>
                  <a:srgbClr val="0070C0"/>
                </a:solidFill>
              </a:rPr>
              <a:t> top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Combine the solutions to the sub-problems into that of the original problem</a:t>
            </a:r>
          </a:p>
          <a:p>
            <a:pPr lvl="1"/>
            <a:r>
              <a:rPr lang="en-US" altLang="zh-CN" dirty="0"/>
              <a:t>Usually the key!</a:t>
            </a:r>
          </a:p>
          <a:p>
            <a:pPr lvl="1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37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Divide-Conquer-Combine</a:t>
            </a:r>
            <a:endParaRPr lang="zh-CN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8479" y="2076603"/>
            <a:ext cx="3087043" cy="3024665"/>
            <a:chOff x="1143000" y="2388497"/>
            <a:chExt cx="1825858" cy="2421020"/>
          </a:xfrm>
        </p:grpSpPr>
        <p:grpSp>
          <p:nvGrpSpPr>
            <p:cNvPr id="8" name="Group 7"/>
            <p:cNvGrpSpPr/>
            <p:nvPr/>
          </p:nvGrpSpPr>
          <p:grpSpPr>
            <a:xfrm>
              <a:off x="1143000" y="2947377"/>
              <a:ext cx="1825858" cy="1091223"/>
              <a:chOff x="1143000" y="2947377"/>
              <a:chExt cx="1825858" cy="109122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143000" y="2947377"/>
                <a:ext cx="835258" cy="1091223"/>
                <a:chOff x="1143000" y="2947377"/>
                <a:chExt cx="835258" cy="1091223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23" name="Straight Arrow Connector 22"/>
                <p:cNvCxnSpPr>
                  <a:stCxn id="21" idx="2"/>
                  <a:endCxn id="22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1524000" y="3150513"/>
                  <a:ext cx="454258" cy="3695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133600" y="2947377"/>
                <a:ext cx="835258" cy="1091223"/>
                <a:chOff x="1143000" y="2947377"/>
                <a:chExt cx="835258" cy="10912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19" name="Straight Arrow Connector 18"/>
                <p:cNvCxnSpPr>
                  <a:stCxn id="17" idx="2"/>
                  <a:endCxn id="18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1524000" y="3150513"/>
                  <a:ext cx="454258" cy="3695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</p:grpSp>
        <p:sp>
          <p:nvSpPr>
            <p:cNvPr id="9" name="Rounded Rectangle 8"/>
            <p:cNvSpPr/>
            <p:nvPr/>
          </p:nvSpPr>
          <p:spPr>
            <a:xfrm>
              <a:off x="1455615" y="2388497"/>
              <a:ext cx="1066800" cy="2286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</a:t>
              </a:r>
            </a:p>
          </p:txBody>
        </p:sp>
        <p:cxnSp>
          <p:nvCxnSpPr>
            <p:cNvPr id="10" name="Straight Arrow Connector 9"/>
            <p:cNvCxnSpPr>
              <a:stCxn id="9" idx="2"/>
              <a:endCxn id="21" idx="0"/>
            </p:cNvCxnSpPr>
            <p:nvPr/>
          </p:nvCxnSpPr>
          <p:spPr>
            <a:xfrm flipH="1">
              <a:off x="1524000" y="2617097"/>
              <a:ext cx="465015" cy="33028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2"/>
              <a:endCxn id="17" idx="0"/>
            </p:cNvCxnSpPr>
            <p:nvPr/>
          </p:nvCxnSpPr>
          <p:spPr>
            <a:xfrm>
              <a:off x="1989015" y="2617097"/>
              <a:ext cx="525585" cy="33028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524000" y="4324885"/>
              <a:ext cx="1066800" cy="4846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to problem</a:t>
              </a:r>
            </a:p>
          </p:txBody>
        </p:sp>
        <p:cxnSp>
          <p:nvCxnSpPr>
            <p:cNvPr id="13" name="Straight Arrow Connector 12"/>
            <p:cNvCxnSpPr>
              <a:stCxn id="22" idx="2"/>
              <a:endCxn id="12" idx="0"/>
            </p:cNvCxnSpPr>
            <p:nvPr/>
          </p:nvCxnSpPr>
          <p:spPr>
            <a:xfrm>
              <a:off x="1524000" y="4038600"/>
              <a:ext cx="533400" cy="286285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8" idx="2"/>
              <a:endCxn id="12" idx="0"/>
            </p:cNvCxnSpPr>
            <p:nvPr/>
          </p:nvCxnSpPr>
          <p:spPr>
            <a:xfrm flipH="1">
              <a:off x="2057400" y="4038600"/>
              <a:ext cx="457200" cy="286285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194211" y="2438400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divide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4344" y="4134786"/>
            <a:ext cx="905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combine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7400" y="3152001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conquer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Divide-Conquer-Combine</a:t>
            </a:r>
            <a:endParaRPr lang="zh-CN" alt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34112" y="2530231"/>
            <a:ext cx="2046785" cy="2297801"/>
            <a:chOff x="1143000" y="2454031"/>
            <a:chExt cx="2046785" cy="2297801"/>
          </a:xfrm>
        </p:grpSpPr>
        <p:grpSp>
          <p:nvGrpSpPr>
            <p:cNvPr id="30" name="Group 29"/>
            <p:cNvGrpSpPr/>
            <p:nvPr/>
          </p:nvGrpSpPr>
          <p:grpSpPr>
            <a:xfrm>
              <a:off x="1143000" y="2947377"/>
              <a:ext cx="2046785" cy="1091223"/>
              <a:chOff x="1143000" y="2947377"/>
              <a:chExt cx="2046785" cy="10912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143000" y="2947377"/>
                <a:ext cx="1056185" cy="1091223"/>
                <a:chOff x="1143000" y="2947377"/>
                <a:chExt cx="1056185" cy="1091223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45" name="Straight Arrow Connector 44"/>
                <p:cNvCxnSpPr>
                  <a:stCxn id="43" idx="2"/>
                  <a:endCxn id="44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1524000" y="3150513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2133600" y="2947377"/>
                <a:ext cx="1056185" cy="1091223"/>
                <a:chOff x="1143000" y="2947377"/>
                <a:chExt cx="1056185" cy="1091223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41" name="Straight Arrow Connector 40"/>
                <p:cNvCxnSpPr>
                  <a:stCxn id="39" idx="2"/>
                  <a:endCxn id="40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1524000" y="3150513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</p:grpSp>
        <p:sp>
          <p:nvSpPr>
            <p:cNvPr id="31" name="Rounded Rectangle 30"/>
            <p:cNvSpPr/>
            <p:nvPr/>
          </p:nvSpPr>
          <p:spPr>
            <a:xfrm>
              <a:off x="1455615" y="2454031"/>
              <a:ext cx="1066800" cy="2286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1" idx="2"/>
              <a:endCxn id="43" idx="0"/>
            </p:cNvCxnSpPr>
            <p:nvPr/>
          </p:nvCxnSpPr>
          <p:spPr>
            <a:xfrm flipH="1">
              <a:off x="1524000" y="2682631"/>
              <a:ext cx="465015" cy="2647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2"/>
              <a:endCxn id="39" idx="0"/>
            </p:cNvCxnSpPr>
            <p:nvPr/>
          </p:nvCxnSpPr>
          <p:spPr>
            <a:xfrm>
              <a:off x="1989015" y="2682631"/>
              <a:ext cx="525585" cy="2647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1524000" y="4267200"/>
              <a:ext cx="1066800" cy="4846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to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44" idx="2"/>
              <a:endCxn id="34" idx="0"/>
            </p:cNvCxnSpPr>
            <p:nvPr/>
          </p:nvCxnSpPr>
          <p:spPr>
            <a:xfrm>
              <a:off x="1524000" y="4038600"/>
              <a:ext cx="533400" cy="22860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40" idx="2"/>
              <a:endCxn id="34" idx="0"/>
            </p:cNvCxnSpPr>
            <p:nvPr/>
          </p:nvCxnSpPr>
          <p:spPr>
            <a:xfrm flipH="1">
              <a:off x="2057400" y="4038600"/>
              <a:ext cx="457200" cy="22860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2825927" y="2530231"/>
            <a:ext cx="2046785" cy="2297801"/>
            <a:chOff x="1143000" y="2454031"/>
            <a:chExt cx="2046785" cy="2297801"/>
          </a:xfrm>
        </p:grpSpPr>
        <p:grpSp>
          <p:nvGrpSpPr>
            <p:cNvPr id="48" name="Group 47"/>
            <p:cNvGrpSpPr/>
            <p:nvPr/>
          </p:nvGrpSpPr>
          <p:grpSpPr>
            <a:xfrm>
              <a:off x="1143000" y="2947377"/>
              <a:ext cx="2046785" cy="1091223"/>
              <a:chOff x="1143000" y="2947377"/>
              <a:chExt cx="2046785" cy="109122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143000" y="2947377"/>
                <a:ext cx="1056185" cy="1091223"/>
                <a:chOff x="1143000" y="2947377"/>
                <a:chExt cx="1056185" cy="1091223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63" name="Straight Arrow Connector 62"/>
                <p:cNvCxnSpPr>
                  <a:stCxn id="61" idx="2"/>
                  <a:endCxn id="62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1524000" y="3150513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2133600" y="2947377"/>
                <a:ext cx="1056185" cy="1091223"/>
                <a:chOff x="1143000" y="2947377"/>
                <a:chExt cx="1056185" cy="1091223"/>
              </a:xfrm>
            </p:grpSpPr>
            <p:sp>
              <p:nvSpPr>
                <p:cNvPr id="57" name="Rounded Rectangle 56"/>
                <p:cNvSpPr/>
                <p:nvPr/>
              </p:nvSpPr>
              <p:spPr>
                <a:xfrm>
                  <a:off x="1143000" y="2947377"/>
                  <a:ext cx="762000" cy="22860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1143000" y="3556977"/>
                  <a:ext cx="762000" cy="481623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solution to</a:t>
                  </a:r>
                </a:p>
                <a:p>
                  <a:pPr algn="ctr"/>
                  <a:r>
                    <a:rPr lang="en-US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subproblem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59" name="Straight Arrow Connector 58"/>
                <p:cNvCxnSpPr>
                  <a:stCxn id="57" idx="2"/>
                  <a:endCxn id="58" idx="0"/>
                </p:cNvCxnSpPr>
                <p:nvPr/>
              </p:nvCxnSpPr>
              <p:spPr>
                <a:xfrm>
                  <a:off x="1524000" y="3175977"/>
                  <a:ext cx="0" cy="381000"/>
                </a:xfrm>
                <a:prstGeom prst="straightConnector1">
                  <a:avLst/>
                </a:prstGeom>
                <a:ln w="3175">
                  <a:tailEnd type="arrow" w="med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/>
                <p:cNvSpPr txBox="1"/>
                <p:nvPr/>
              </p:nvSpPr>
              <p:spPr>
                <a:xfrm>
                  <a:off x="1524000" y="3150513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solve</a:t>
                  </a:r>
                </a:p>
                <a:p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problem</a:t>
                  </a:r>
                </a:p>
              </p:txBody>
            </p:sp>
          </p:grpSp>
        </p:grpSp>
        <p:sp>
          <p:nvSpPr>
            <p:cNvPr id="49" name="Rounded Rectangle 48"/>
            <p:cNvSpPr/>
            <p:nvPr/>
          </p:nvSpPr>
          <p:spPr>
            <a:xfrm>
              <a:off x="1455615" y="2454031"/>
              <a:ext cx="1066800" cy="2286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49" idx="2"/>
              <a:endCxn id="61" idx="0"/>
            </p:cNvCxnSpPr>
            <p:nvPr/>
          </p:nvCxnSpPr>
          <p:spPr>
            <a:xfrm flipH="1">
              <a:off x="1524000" y="2682631"/>
              <a:ext cx="465015" cy="2647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9" idx="2"/>
              <a:endCxn id="57" idx="0"/>
            </p:cNvCxnSpPr>
            <p:nvPr/>
          </p:nvCxnSpPr>
          <p:spPr>
            <a:xfrm>
              <a:off x="1989015" y="2682631"/>
              <a:ext cx="525585" cy="2647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1524000" y="4267200"/>
              <a:ext cx="1066800" cy="4846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to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Straight Arrow Connector 52"/>
            <p:cNvCxnSpPr>
              <a:stCxn id="62" idx="2"/>
              <a:endCxn id="52" idx="0"/>
            </p:cNvCxnSpPr>
            <p:nvPr/>
          </p:nvCxnSpPr>
          <p:spPr>
            <a:xfrm>
              <a:off x="1524000" y="4038600"/>
              <a:ext cx="533400" cy="22860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8" idx="2"/>
              <a:endCxn id="52" idx="0"/>
            </p:cNvCxnSpPr>
            <p:nvPr/>
          </p:nvCxnSpPr>
          <p:spPr>
            <a:xfrm flipH="1">
              <a:off x="2057400" y="4038600"/>
              <a:ext cx="457200" cy="228600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ounded Rectangle 64"/>
          <p:cNvSpPr/>
          <p:nvPr/>
        </p:nvSpPr>
        <p:spPr>
          <a:xfrm>
            <a:off x="2029866" y="2049585"/>
            <a:ext cx="1299307" cy="228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subproblem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65" idx="2"/>
            <a:endCxn id="31" idx="0"/>
          </p:cNvCxnSpPr>
          <p:nvPr/>
        </p:nvCxnSpPr>
        <p:spPr>
          <a:xfrm flipH="1">
            <a:off x="1680127" y="2278185"/>
            <a:ext cx="999393" cy="252046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2"/>
            <a:endCxn id="49" idx="0"/>
          </p:cNvCxnSpPr>
          <p:nvPr/>
        </p:nvCxnSpPr>
        <p:spPr>
          <a:xfrm>
            <a:off x="2679520" y="2278185"/>
            <a:ext cx="992422" cy="252046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2140127" y="5077968"/>
            <a:ext cx="1299307" cy="4846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to</a:t>
            </a:r>
          </a:p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subproblem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9" name="Straight Arrow Connector 68"/>
          <p:cNvCxnSpPr>
            <a:stCxn id="34" idx="2"/>
            <a:endCxn id="68" idx="0"/>
          </p:cNvCxnSpPr>
          <p:nvPr/>
        </p:nvCxnSpPr>
        <p:spPr>
          <a:xfrm>
            <a:off x="1748512" y="4828032"/>
            <a:ext cx="1041269" cy="249936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2" idx="2"/>
            <a:endCxn id="68" idx="0"/>
          </p:cNvCxnSpPr>
          <p:nvPr/>
        </p:nvCxnSpPr>
        <p:spPr>
          <a:xfrm flipH="1">
            <a:off x="2789781" y="4828032"/>
            <a:ext cx="950546" cy="249936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4819958" y="2049585"/>
            <a:ext cx="4038600" cy="3513015"/>
            <a:chOff x="762000" y="2201985"/>
            <a:chExt cx="4038600" cy="3513015"/>
          </a:xfrm>
        </p:grpSpPr>
        <p:grpSp>
          <p:nvGrpSpPr>
            <p:cNvPr id="72" name="Group 71"/>
            <p:cNvGrpSpPr/>
            <p:nvPr/>
          </p:nvGrpSpPr>
          <p:grpSpPr>
            <a:xfrm>
              <a:off x="762000" y="2682631"/>
              <a:ext cx="2046785" cy="2297801"/>
              <a:chOff x="1143000" y="2454031"/>
              <a:chExt cx="2046785" cy="2297801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143000" y="2947377"/>
                <a:ext cx="2046785" cy="1091223"/>
                <a:chOff x="1143000" y="2947377"/>
                <a:chExt cx="2046785" cy="1091223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>
                  <a:off x="1143000" y="2947377"/>
                  <a:ext cx="1056185" cy="1091223"/>
                  <a:chOff x="1143000" y="2947377"/>
                  <a:chExt cx="1056185" cy="1091223"/>
                </a:xfrm>
              </p:grpSpPr>
              <p:sp>
                <p:nvSpPr>
                  <p:cNvPr id="110" name="Rounded Rectangle 109"/>
                  <p:cNvSpPr/>
                  <p:nvPr/>
                </p:nvSpPr>
                <p:spPr>
                  <a:xfrm>
                    <a:off x="1143000" y="2947377"/>
                    <a:ext cx="762000" cy="228600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1" name="Rounded Rectangle 110"/>
                  <p:cNvSpPr/>
                  <p:nvPr/>
                </p:nvSpPr>
                <p:spPr>
                  <a:xfrm>
                    <a:off x="1143000" y="3556977"/>
                    <a:ext cx="762000" cy="481623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solution to</a:t>
                    </a:r>
                  </a:p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12" name="Straight Arrow Connector 111"/>
                  <p:cNvCxnSpPr>
                    <a:stCxn id="110" idx="2"/>
                    <a:endCxn id="111" idx="0"/>
                  </p:cNvCxnSpPr>
                  <p:nvPr/>
                </p:nvCxnSpPr>
                <p:spPr>
                  <a:xfrm>
                    <a:off x="1524000" y="3175977"/>
                    <a:ext cx="0" cy="381000"/>
                  </a:xfrm>
                  <a:prstGeom prst="straightConnector1">
                    <a:avLst/>
                  </a:prstGeom>
                  <a:ln w="3175">
                    <a:tailEnd type="arrow" w="med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524000" y="3150513"/>
                    <a:ext cx="6751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solve</a:t>
                    </a:r>
                  </a:p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problem</a:t>
                    </a:r>
                  </a:p>
                </p:txBody>
              </p:sp>
            </p:grpSp>
            <p:grpSp>
              <p:nvGrpSpPr>
                <p:cNvPr id="105" name="Group 104"/>
                <p:cNvGrpSpPr/>
                <p:nvPr/>
              </p:nvGrpSpPr>
              <p:grpSpPr>
                <a:xfrm>
                  <a:off x="2133600" y="2947377"/>
                  <a:ext cx="1056185" cy="1091223"/>
                  <a:chOff x="1143000" y="2947377"/>
                  <a:chExt cx="1056185" cy="1091223"/>
                </a:xfrm>
              </p:grpSpPr>
              <p:sp>
                <p:nvSpPr>
                  <p:cNvPr id="106" name="Rounded Rectangle 105"/>
                  <p:cNvSpPr/>
                  <p:nvPr/>
                </p:nvSpPr>
                <p:spPr>
                  <a:xfrm>
                    <a:off x="1143000" y="2947377"/>
                    <a:ext cx="762000" cy="228600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Rounded Rectangle 106"/>
                  <p:cNvSpPr/>
                  <p:nvPr/>
                </p:nvSpPr>
                <p:spPr>
                  <a:xfrm>
                    <a:off x="1143000" y="3556977"/>
                    <a:ext cx="762000" cy="481623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solution to</a:t>
                    </a:r>
                  </a:p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08" name="Straight Arrow Connector 107"/>
                  <p:cNvCxnSpPr>
                    <a:stCxn id="106" idx="2"/>
                    <a:endCxn id="107" idx="0"/>
                  </p:cNvCxnSpPr>
                  <p:nvPr/>
                </p:nvCxnSpPr>
                <p:spPr>
                  <a:xfrm>
                    <a:off x="1524000" y="3175977"/>
                    <a:ext cx="0" cy="381000"/>
                  </a:xfrm>
                  <a:prstGeom prst="straightConnector1">
                    <a:avLst/>
                  </a:prstGeom>
                  <a:ln w="3175">
                    <a:tailEnd type="arrow" w="med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524000" y="3150513"/>
                    <a:ext cx="6751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solve</a:t>
                    </a:r>
                  </a:p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problem</a:t>
                    </a:r>
                  </a:p>
                </p:txBody>
              </p:sp>
            </p:grpSp>
          </p:grpSp>
          <p:sp>
            <p:nvSpPr>
              <p:cNvPr id="98" name="Rounded Rectangle 97"/>
              <p:cNvSpPr/>
              <p:nvPr/>
            </p:nvSpPr>
            <p:spPr>
              <a:xfrm>
                <a:off x="1455615" y="2454031"/>
                <a:ext cx="1066800" cy="2286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subproblem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99" name="Straight Arrow Connector 98"/>
              <p:cNvCxnSpPr>
                <a:stCxn id="98" idx="2"/>
                <a:endCxn id="110" idx="0"/>
              </p:cNvCxnSpPr>
              <p:nvPr/>
            </p:nvCxnSpPr>
            <p:spPr>
              <a:xfrm flipH="1">
                <a:off x="1524000" y="2682631"/>
                <a:ext cx="465015" cy="264746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8" idx="2"/>
                <a:endCxn id="106" idx="0"/>
              </p:cNvCxnSpPr>
              <p:nvPr/>
            </p:nvCxnSpPr>
            <p:spPr>
              <a:xfrm>
                <a:off x="1989015" y="2682631"/>
                <a:ext cx="525585" cy="264746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Rounded Rectangle 100"/>
              <p:cNvSpPr/>
              <p:nvPr/>
            </p:nvSpPr>
            <p:spPr>
              <a:xfrm>
                <a:off x="1524000" y="4267200"/>
                <a:ext cx="1066800" cy="48463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solution to </a:t>
                </a:r>
                <a:r>
                  <a:rPr 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subproblem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2" name="Straight Arrow Connector 101"/>
              <p:cNvCxnSpPr>
                <a:stCxn id="111" idx="2"/>
                <a:endCxn id="101" idx="0"/>
              </p:cNvCxnSpPr>
              <p:nvPr/>
            </p:nvCxnSpPr>
            <p:spPr>
              <a:xfrm>
                <a:off x="1524000" y="4038600"/>
                <a:ext cx="533400" cy="228600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107" idx="2"/>
                <a:endCxn id="101" idx="0"/>
              </p:cNvCxnSpPr>
              <p:nvPr/>
            </p:nvCxnSpPr>
            <p:spPr>
              <a:xfrm flipH="1">
                <a:off x="2057400" y="4038600"/>
                <a:ext cx="457200" cy="228600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2753815" y="2682631"/>
              <a:ext cx="2046785" cy="2297801"/>
              <a:chOff x="1143000" y="2454031"/>
              <a:chExt cx="2046785" cy="2297801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1143000" y="2947377"/>
                <a:ext cx="2046785" cy="1091223"/>
                <a:chOff x="1143000" y="2947377"/>
                <a:chExt cx="2046785" cy="1091223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1143000" y="2947377"/>
                  <a:ext cx="1056185" cy="1091223"/>
                  <a:chOff x="1143000" y="2947377"/>
                  <a:chExt cx="1056185" cy="1091223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1143000" y="2947377"/>
                    <a:ext cx="762000" cy="228600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94" name="Rounded Rectangle 93"/>
                  <p:cNvSpPr/>
                  <p:nvPr/>
                </p:nvSpPr>
                <p:spPr>
                  <a:xfrm>
                    <a:off x="1143000" y="3556977"/>
                    <a:ext cx="762000" cy="481623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solution to</a:t>
                    </a:r>
                  </a:p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95" name="Straight Arrow Connector 94"/>
                  <p:cNvCxnSpPr>
                    <a:stCxn id="93" idx="2"/>
                    <a:endCxn id="94" idx="0"/>
                  </p:cNvCxnSpPr>
                  <p:nvPr/>
                </p:nvCxnSpPr>
                <p:spPr>
                  <a:xfrm>
                    <a:off x="1524000" y="3175977"/>
                    <a:ext cx="0" cy="381000"/>
                  </a:xfrm>
                  <a:prstGeom prst="straightConnector1">
                    <a:avLst/>
                  </a:prstGeom>
                  <a:ln w="3175">
                    <a:tailEnd type="arrow" w="med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524000" y="3150513"/>
                    <a:ext cx="6751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solve</a:t>
                    </a:r>
                  </a:p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problem</a:t>
                    </a:r>
                  </a:p>
                </p:txBody>
              </p:sp>
            </p:grpSp>
            <p:grpSp>
              <p:nvGrpSpPr>
                <p:cNvPr id="88" name="Group 87"/>
                <p:cNvGrpSpPr/>
                <p:nvPr/>
              </p:nvGrpSpPr>
              <p:grpSpPr>
                <a:xfrm>
                  <a:off x="2133600" y="2947377"/>
                  <a:ext cx="1056185" cy="1091223"/>
                  <a:chOff x="1143000" y="2947377"/>
                  <a:chExt cx="1056185" cy="1091223"/>
                </a:xfrm>
              </p:grpSpPr>
              <p:sp>
                <p:nvSpPr>
                  <p:cNvPr id="89" name="Rounded Rectangle 88"/>
                  <p:cNvSpPr/>
                  <p:nvPr/>
                </p:nvSpPr>
                <p:spPr>
                  <a:xfrm>
                    <a:off x="1143000" y="2947377"/>
                    <a:ext cx="762000" cy="228600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90" name="Rounded Rectangle 89"/>
                  <p:cNvSpPr/>
                  <p:nvPr/>
                </p:nvSpPr>
                <p:spPr>
                  <a:xfrm>
                    <a:off x="1143000" y="3556977"/>
                    <a:ext cx="762000" cy="481623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solution to</a:t>
                    </a:r>
                  </a:p>
                  <a:p>
                    <a:pPr algn="ctr"/>
                    <a:r>
                      <a:rPr lang="en-US" sz="1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subproblem</a:t>
                    </a:r>
                    <a:endPara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91" name="Straight Arrow Connector 90"/>
                  <p:cNvCxnSpPr>
                    <a:stCxn id="89" idx="2"/>
                    <a:endCxn id="90" idx="0"/>
                  </p:cNvCxnSpPr>
                  <p:nvPr/>
                </p:nvCxnSpPr>
                <p:spPr>
                  <a:xfrm>
                    <a:off x="1524000" y="3175977"/>
                    <a:ext cx="0" cy="381000"/>
                  </a:xfrm>
                  <a:prstGeom prst="straightConnector1">
                    <a:avLst/>
                  </a:prstGeom>
                  <a:ln w="3175">
                    <a:tailEnd type="arrow" w="med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524000" y="3150513"/>
                    <a:ext cx="6751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solve</a:t>
                    </a:r>
                  </a:p>
                  <a:p>
                    <a:r>
                      <a: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problem</a:t>
                    </a:r>
                  </a:p>
                </p:txBody>
              </p:sp>
            </p:grpSp>
          </p:grpSp>
          <p:sp>
            <p:nvSpPr>
              <p:cNvPr id="81" name="Rounded Rectangle 80"/>
              <p:cNvSpPr/>
              <p:nvPr/>
            </p:nvSpPr>
            <p:spPr>
              <a:xfrm>
                <a:off x="1455615" y="2454031"/>
                <a:ext cx="1066800" cy="228600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subproblem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82" name="Straight Arrow Connector 81"/>
              <p:cNvCxnSpPr>
                <a:stCxn id="81" idx="2"/>
                <a:endCxn id="93" idx="0"/>
              </p:cNvCxnSpPr>
              <p:nvPr/>
            </p:nvCxnSpPr>
            <p:spPr>
              <a:xfrm flipH="1">
                <a:off x="1524000" y="2682631"/>
                <a:ext cx="465015" cy="264746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1" idx="2"/>
                <a:endCxn id="89" idx="0"/>
              </p:cNvCxnSpPr>
              <p:nvPr/>
            </p:nvCxnSpPr>
            <p:spPr>
              <a:xfrm>
                <a:off x="1989015" y="2682631"/>
                <a:ext cx="525585" cy="264746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Rounded Rectangle 83"/>
              <p:cNvSpPr/>
              <p:nvPr/>
            </p:nvSpPr>
            <p:spPr>
              <a:xfrm>
                <a:off x="1524000" y="4267200"/>
                <a:ext cx="1066800" cy="48463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solution to </a:t>
                </a:r>
                <a:r>
                  <a:rPr lang="en-US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subproblem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85" name="Straight Arrow Connector 84"/>
              <p:cNvCxnSpPr>
                <a:stCxn id="94" idx="2"/>
                <a:endCxn id="84" idx="0"/>
              </p:cNvCxnSpPr>
              <p:nvPr/>
            </p:nvCxnSpPr>
            <p:spPr>
              <a:xfrm>
                <a:off x="1524000" y="4038600"/>
                <a:ext cx="533400" cy="228600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90" idx="2"/>
                <a:endCxn id="84" idx="0"/>
              </p:cNvCxnSpPr>
              <p:nvPr/>
            </p:nvCxnSpPr>
            <p:spPr>
              <a:xfrm flipH="1">
                <a:off x="2057400" y="4038600"/>
                <a:ext cx="457200" cy="228600"/>
              </a:xfrm>
              <a:prstGeom prst="straightConnector1">
                <a:avLst/>
              </a:prstGeom>
              <a:ln w="3175">
                <a:tailEnd type="arrow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ounded Rectangle 73"/>
            <p:cNvSpPr/>
            <p:nvPr/>
          </p:nvSpPr>
          <p:spPr>
            <a:xfrm>
              <a:off x="1957754" y="2201985"/>
              <a:ext cx="1299307" cy="2286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5" name="Straight Arrow Connector 74"/>
            <p:cNvCxnSpPr>
              <a:stCxn id="74" idx="2"/>
              <a:endCxn id="98" idx="0"/>
            </p:cNvCxnSpPr>
            <p:nvPr/>
          </p:nvCxnSpPr>
          <p:spPr>
            <a:xfrm flipH="1">
              <a:off x="1608015" y="2430585"/>
              <a:ext cx="999393" cy="2520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4" idx="2"/>
              <a:endCxn id="81" idx="0"/>
            </p:cNvCxnSpPr>
            <p:nvPr/>
          </p:nvCxnSpPr>
          <p:spPr>
            <a:xfrm>
              <a:off x="2607408" y="2430585"/>
              <a:ext cx="992422" cy="25204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2068015" y="5230368"/>
              <a:ext cx="1299307" cy="4846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to</a:t>
              </a:r>
            </a:p>
            <a:p>
              <a:pPr algn="ctr"/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subproblem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8" name="Straight Arrow Connector 77"/>
            <p:cNvCxnSpPr>
              <a:stCxn id="101" idx="2"/>
              <a:endCxn id="77" idx="0"/>
            </p:cNvCxnSpPr>
            <p:nvPr/>
          </p:nvCxnSpPr>
          <p:spPr>
            <a:xfrm>
              <a:off x="1676400" y="4980432"/>
              <a:ext cx="1041269" cy="24993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2"/>
              <a:endCxn id="77" idx="0"/>
            </p:cNvCxnSpPr>
            <p:nvPr/>
          </p:nvCxnSpPr>
          <p:spPr>
            <a:xfrm flipH="1">
              <a:off x="2717669" y="4980432"/>
              <a:ext cx="950546" cy="249936"/>
            </a:xfrm>
            <a:prstGeom prst="straightConnector1">
              <a:avLst/>
            </a:prstGeom>
            <a:ln w="3175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Rounded Rectangle 113"/>
          <p:cNvSpPr/>
          <p:nvPr/>
        </p:nvSpPr>
        <p:spPr>
          <a:xfrm>
            <a:off x="3912690" y="5916168"/>
            <a:ext cx="1722022" cy="4846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to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3745636" y="1447800"/>
            <a:ext cx="1722022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</a:t>
            </a:r>
          </a:p>
        </p:txBody>
      </p:sp>
      <p:cxnSp>
        <p:nvCxnSpPr>
          <p:cNvPr id="116" name="Straight Arrow Connector 115"/>
          <p:cNvCxnSpPr>
            <a:stCxn id="115" idx="2"/>
            <a:endCxn id="65" idx="0"/>
          </p:cNvCxnSpPr>
          <p:nvPr/>
        </p:nvCxnSpPr>
        <p:spPr>
          <a:xfrm flipH="1">
            <a:off x="2679520" y="1676400"/>
            <a:ext cx="1927127" cy="373185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5" idx="2"/>
            <a:endCxn id="74" idx="0"/>
          </p:cNvCxnSpPr>
          <p:nvPr/>
        </p:nvCxnSpPr>
        <p:spPr>
          <a:xfrm>
            <a:off x="4606647" y="1676400"/>
            <a:ext cx="2058719" cy="373185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7" idx="2"/>
            <a:endCxn id="114" idx="0"/>
          </p:cNvCxnSpPr>
          <p:nvPr/>
        </p:nvCxnSpPr>
        <p:spPr>
          <a:xfrm flipH="1">
            <a:off x="4773701" y="5562600"/>
            <a:ext cx="2001926" cy="353568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8" idx="2"/>
            <a:endCxn id="114" idx="0"/>
          </p:cNvCxnSpPr>
          <p:nvPr/>
        </p:nvCxnSpPr>
        <p:spPr>
          <a:xfrm>
            <a:off x="2789781" y="5562600"/>
            <a:ext cx="1983920" cy="353568"/>
          </a:xfrm>
          <a:prstGeom prst="straightConnector1">
            <a:avLst/>
          </a:prstGeom>
          <a:ln w="3175">
            <a:tailEnd type="arrow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339312" y="1734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38400" y="2286000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400800" y="2286000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447800" y="28017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424912" y="28017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406112" y="28017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387312" y="28017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divide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371600" y="40386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428394" y="40386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380892" y="4046415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390794" y="40386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438400" y="48006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476394" y="48006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419600" y="5638800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combine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8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24000"/>
            <a:ext cx="8286750" cy="2667000"/>
          </a:xfrm>
        </p:spPr>
        <p:txBody>
          <a:bodyPr>
            <a:noAutofit/>
          </a:bodyPr>
          <a:lstStyle/>
          <a:p>
            <a:r>
              <a:rPr lang="en-US" altLang="zh-CN" dirty="0">
                <a:ea typeface="宋体" charset="-122"/>
              </a:rPr>
              <a:t>How do you quickly find </a:t>
            </a:r>
          </a:p>
          <a:p>
            <a:pPr lvl="1"/>
            <a:r>
              <a:rPr lang="en-US" altLang="zh-CN" sz="2600" dirty="0">
                <a:ea typeface="宋体" charset="-122"/>
              </a:rPr>
              <a:t>Your name in a name list?</a:t>
            </a:r>
          </a:p>
          <a:p>
            <a:pPr lvl="1"/>
            <a:r>
              <a:rPr lang="en-US" altLang="zh-CN" sz="2600" dirty="0">
                <a:ea typeface="宋体" charset="-122"/>
              </a:rPr>
              <a:t>A book on a shelf?</a:t>
            </a:r>
          </a:p>
          <a:p>
            <a:pPr lvl="1"/>
            <a:r>
              <a:rPr lang="en-US" altLang="zh-CN" sz="2600" dirty="0">
                <a:ea typeface="宋体" charset="-122"/>
              </a:rPr>
              <a:t>A word in a dictionary?</a:t>
            </a:r>
            <a:endParaRPr lang="en-US" altLang="zh-CN" sz="3000" dirty="0">
              <a:solidFill>
                <a:srgbClr val="0070C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8D3389-0DED-49DA-AD06-945E2369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7" y="3581400"/>
            <a:ext cx="3025534" cy="30762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FDD860-7BC1-4A37-B7E5-E48BB1D66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84" y="3576593"/>
            <a:ext cx="2369318" cy="30762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8A75724-EF71-4441-B72A-08A25BFC5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58" y="3734658"/>
            <a:ext cx="2589942" cy="25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86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Lab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6881"/>
            <a:ext cx="8134350" cy="53340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Submit Lab6.cpp to iSpace which includes at least three functions:</a:t>
            </a:r>
            <a:endParaRPr lang="en-US" altLang="zh-CN" sz="2400" dirty="0">
              <a:solidFill>
                <a:schemeClr val="accent6"/>
              </a:solidFill>
            </a:endParaRP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void </a:t>
            </a:r>
            <a:r>
              <a:rPr lang="en-US" altLang="zh-CN" dirty="0" err="1">
                <a:solidFill>
                  <a:srgbClr val="0070C0"/>
                </a:solidFill>
              </a:rPr>
              <a:t>InsertionSort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*A, 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n)</a:t>
            </a:r>
          </a:p>
          <a:p>
            <a:pPr lvl="2"/>
            <a:r>
              <a:rPr lang="en-US" altLang="zh-CN" i="1" dirty="0"/>
              <a:t>A</a:t>
            </a:r>
            <a:r>
              <a:rPr lang="en-US" altLang="zh-CN" dirty="0"/>
              <a:t> is an array of integers and </a:t>
            </a:r>
            <a:r>
              <a:rPr lang="en-US" altLang="zh-CN" i="1" dirty="0"/>
              <a:t>n</a:t>
            </a:r>
            <a:r>
              <a:rPr lang="en-US" altLang="zh-CN" dirty="0"/>
              <a:t> is the size of </a:t>
            </a:r>
            <a:r>
              <a:rPr lang="en-US" altLang="zh-CN" i="1" dirty="0"/>
              <a:t>A</a:t>
            </a:r>
          </a:p>
          <a:p>
            <a:pPr lvl="2"/>
            <a:r>
              <a:rPr lang="en-US" altLang="zh-CN" dirty="0"/>
              <a:t>Sort </a:t>
            </a:r>
            <a:r>
              <a:rPr lang="en-US" altLang="zh-CN" i="1" dirty="0"/>
              <a:t>A </a:t>
            </a:r>
            <a:r>
              <a:rPr lang="en-US" altLang="zh-CN" dirty="0"/>
              <a:t>using insertion sort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void </a:t>
            </a:r>
            <a:r>
              <a:rPr lang="en-US" altLang="zh-CN" dirty="0" err="1">
                <a:solidFill>
                  <a:srgbClr val="0070C0"/>
                </a:solidFill>
              </a:rPr>
              <a:t>MergeSort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*A, 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left, </a:t>
            </a:r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right)</a:t>
            </a:r>
          </a:p>
          <a:p>
            <a:pPr lvl="2"/>
            <a:r>
              <a:rPr lang="en-US" altLang="zh-CN" dirty="0"/>
              <a:t>Sort array </a:t>
            </a:r>
            <a:r>
              <a:rPr lang="en-US" altLang="zh-CN" i="1" dirty="0"/>
              <a:t>A</a:t>
            </a:r>
            <a:r>
              <a:rPr lang="en-US" altLang="zh-CN" dirty="0"/>
              <a:t>[</a:t>
            </a:r>
            <a:r>
              <a:rPr lang="en-US" altLang="zh-CN" i="1" dirty="0" err="1"/>
              <a:t>left..right</a:t>
            </a:r>
            <a:r>
              <a:rPr lang="en-US" altLang="zh-CN" dirty="0"/>
              <a:t>] using merge sort</a:t>
            </a: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int</a:t>
            </a:r>
            <a:r>
              <a:rPr lang="en-US" altLang="zh-CN" dirty="0">
                <a:solidFill>
                  <a:srgbClr val="0070C0"/>
                </a:solidFill>
              </a:rPr>
              <a:t> main(void)</a:t>
            </a:r>
          </a:p>
          <a:p>
            <a:pPr lvl="2"/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array,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n=10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n=10</a:t>
            </a:r>
            <a:r>
              <a:rPr lang="en-US" altLang="zh-CN" baseline="30000" dirty="0"/>
              <a:t>5</a:t>
            </a:r>
            <a:r>
              <a:rPr lang="en-US" altLang="zh-CN" dirty="0"/>
              <a:t> 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</a:p>
          <a:p>
            <a:pPr lvl="2"/>
            <a:r>
              <a:rPr lang="en-US" altLang="zh-CN" dirty="0"/>
              <a:t>Generate an array, A1, consisting of n</a:t>
            </a:r>
            <a:r>
              <a:rPr lang="zh-CN" altLang="en-US" dirty="0"/>
              <a:t> </a:t>
            </a:r>
            <a:r>
              <a:rPr lang="en-US" altLang="zh-CN" dirty="0"/>
              <a:t>random integers</a:t>
            </a:r>
          </a:p>
          <a:p>
            <a:pPr lvl="3"/>
            <a:r>
              <a:rPr lang="en-US" altLang="zh-CN" dirty="0"/>
              <a:t>Note: Use </a:t>
            </a:r>
            <a:r>
              <a:rPr lang="en-US" altLang="zh-CN" dirty="0" err="1"/>
              <a:t>malloc</a:t>
            </a:r>
            <a:r>
              <a:rPr lang="en-US" altLang="zh-CN" dirty="0"/>
              <a:t> to claim an array</a:t>
            </a:r>
          </a:p>
          <a:p>
            <a:pPr lvl="2"/>
            <a:r>
              <a:rPr lang="en-US" altLang="zh-CN" dirty="0"/>
              <a:t>Generate another array A2 which is identical to A1</a:t>
            </a:r>
          </a:p>
          <a:p>
            <a:pPr lvl="2"/>
            <a:r>
              <a:rPr lang="en-US" altLang="zh-CN" dirty="0"/>
              <a:t>Sort A1</a:t>
            </a:r>
            <a:r>
              <a:rPr lang="en-US" altLang="zh-CN" i="1" dirty="0"/>
              <a:t> </a:t>
            </a:r>
            <a:r>
              <a:rPr lang="en-US" altLang="zh-CN" dirty="0"/>
              <a:t>using </a:t>
            </a:r>
            <a:r>
              <a:rPr lang="en-US" altLang="zh-CN" dirty="0" err="1"/>
              <a:t>InsertionSort</a:t>
            </a:r>
            <a:r>
              <a:rPr lang="en-US" altLang="zh-CN" dirty="0"/>
              <a:t>() and A2 using </a:t>
            </a:r>
            <a:r>
              <a:rPr lang="en-US" altLang="zh-CN" dirty="0" err="1"/>
              <a:t>MergeSort</a:t>
            </a:r>
            <a:r>
              <a:rPr lang="en-US" altLang="zh-CN" dirty="0"/>
              <a:t>()</a:t>
            </a:r>
          </a:p>
          <a:p>
            <a:pPr lvl="2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=10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print the array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lvl="2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=10</a:t>
            </a:r>
            <a:r>
              <a:rPr lang="en-US" altLang="zh-CN" baseline="30000" dirty="0"/>
              <a:t>5</a:t>
            </a:r>
            <a:r>
              <a:rPr lang="zh-CN" altLang="en-US" baseline="30000" dirty="0"/>
              <a:t> </a:t>
            </a:r>
            <a:r>
              <a:rPr lang="en-US" altLang="zh-CN" dirty="0"/>
              <a:t>,print</a:t>
            </a:r>
            <a:r>
              <a:rPr lang="zh-CN" altLang="en-US" dirty="0"/>
              <a:t> </a:t>
            </a:r>
            <a:r>
              <a:rPr lang="en-US" altLang="zh-CN" dirty="0"/>
              <a:t>elapsed time in </a:t>
            </a:r>
            <a:r>
              <a:rPr lang="en-US" altLang="zh-CN" dirty="0">
                <a:solidFill>
                  <a:srgbClr val="C00000"/>
                </a:solidFill>
              </a:rPr>
              <a:t>milliseconds</a:t>
            </a:r>
            <a:r>
              <a:rPr lang="en-US" altLang="zh-CN" dirty="0"/>
              <a:t> during which both functions run,</a:t>
            </a:r>
            <a:r>
              <a:rPr lang="zh-CN" altLang="en-US" dirty="0"/>
              <a:t> </a:t>
            </a:r>
            <a:r>
              <a:rPr lang="en-US" altLang="zh-CN" dirty="0"/>
              <a:t>respectively</a:t>
            </a:r>
          </a:p>
          <a:p>
            <a:endParaRPr lang="en-US" altLang="zh-CN" sz="1400" dirty="0">
              <a:solidFill>
                <a:srgbClr val="C00000"/>
              </a:solidFill>
              <a:latin typeface="+mn-lt"/>
              <a:ea typeface="宋体" charset="-122"/>
            </a:endParaRPr>
          </a:p>
          <a:p>
            <a:endParaRPr lang="en-US" altLang="zh-CN" sz="3200" dirty="0">
              <a:ea typeface="宋体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45382"/>
            <a:ext cx="8286750" cy="2667000"/>
          </a:xfrm>
        </p:spPr>
        <p:txBody>
          <a:bodyPr>
            <a:noAutofit/>
          </a:bodyPr>
          <a:lstStyle/>
          <a:p>
            <a:r>
              <a:rPr lang="en-US" dirty="0">
                <a:hlinkClick r:id="rId3"/>
              </a:rPr>
              <a:t>Visualization and Comparison of Sorting Algorithms</a:t>
            </a:r>
            <a:endParaRPr lang="en-US" dirty="0"/>
          </a:p>
          <a:p>
            <a:r>
              <a:rPr lang="en-US" dirty="0"/>
              <a:t>Algorithms used: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88CD07-1785-460D-B201-47AE74D2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17723"/>
              </p:ext>
            </p:extLst>
          </p:nvPr>
        </p:nvGraphicFramePr>
        <p:xfrm>
          <a:off x="2590800" y="3200400"/>
          <a:ext cx="3657600" cy="2667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Selection</a:t>
                      </a:r>
                      <a:r>
                        <a:rPr lang="en-US" sz="2000" baseline="0" dirty="0"/>
                        <a:t> Sort</a:t>
                      </a:r>
                      <a:endParaRPr lang="en-US" sz="2000" dirty="0"/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Shell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Insertion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</a:rPr>
                        <a:t>Merge Sort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Quick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Heap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Bubble Sort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Comb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Cocktail Sort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10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0BBE1-21EF-472B-AC0A-92F5076A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28698-D885-4C1C-8A50-EBD8DCE8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72026"/>
            <a:ext cx="8610600" cy="1739829"/>
          </a:xfrm>
        </p:spPr>
        <p:txBody>
          <a:bodyPr/>
          <a:lstStyle/>
          <a:p>
            <a:r>
              <a:rPr lang="en-US" altLang="zh-CN" sz="2600" dirty="0"/>
              <a:t> Is the simplest sorting algorithm, which works </a:t>
            </a:r>
            <a:r>
              <a:rPr lang="en-US" altLang="zh-CN" sz="2600" b="0" i="0" dirty="0">
                <a:effectLst/>
                <a:latin typeface="inter-regular"/>
              </a:rPr>
              <a:t>by repeatedly swapping of adjacent elements if they are in wrong order.  </a:t>
            </a:r>
            <a:r>
              <a:rPr lang="en-US" altLang="zh-CN" sz="2600" dirty="0">
                <a:latin typeface="inter-regular"/>
              </a:rPr>
              <a:t>For an array, </a:t>
            </a:r>
            <a:r>
              <a:rPr lang="en-US" altLang="zh-CN" sz="2600" dirty="0">
                <a:solidFill>
                  <a:srgbClr val="FF0000"/>
                </a:solidFill>
                <a:latin typeface="inter-regular"/>
              </a:rPr>
              <a:t>w</a:t>
            </a:r>
            <a:r>
              <a:rPr lang="en-US" altLang="zh-CN" sz="2600" b="0" i="0" dirty="0">
                <a:solidFill>
                  <a:srgbClr val="FF0000"/>
                </a:solidFill>
                <a:effectLst/>
                <a:latin typeface="inter-regular"/>
              </a:rPr>
              <a:t>e want to have an </a:t>
            </a:r>
            <a:r>
              <a:rPr lang="en-US" altLang="zh-CN" sz="2600" dirty="0">
                <a:solidFill>
                  <a:srgbClr val="FF0000"/>
                </a:solidFill>
                <a:latin typeface="inter-regular"/>
              </a:rPr>
              <a:t>in</a:t>
            </a:r>
            <a:r>
              <a:rPr lang="en-US" altLang="zh-CN" sz="2600" b="0" i="0" dirty="0">
                <a:solidFill>
                  <a:srgbClr val="FF0000"/>
                </a:solidFill>
                <a:effectLst/>
                <a:latin typeface="inter-regular"/>
              </a:rPr>
              <a:t>creasing order</a:t>
            </a:r>
            <a:r>
              <a:rPr lang="en-US" altLang="zh-CN" sz="2600" b="0" i="0" dirty="0">
                <a:effectLst/>
                <a:latin typeface="inter-regular"/>
              </a:rPr>
              <a:t>!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05D1F-8785-49D8-9460-BADF41C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6396919"/>
            <a:ext cx="20574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7D64BB6-E99F-4AFD-94F8-EB13F25DE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33417"/>
              </p:ext>
            </p:extLst>
          </p:nvPr>
        </p:nvGraphicFramePr>
        <p:xfrm>
          <a:off x="4724400" y="2677410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9F66187-DD3F-4920-82A2-EC2CB51A247A}"/>
              </a:ext>
            </a:extLst>
          </p:cNvPr>
          <p:cNvSpPr txBox="1">
            <a:spLocks/>
          </p:cNvSpPr>
          <p:nvPr/>
        </p:nvSpPr>
        <p:spPr>
          <a:xfrm>
            <a:off x="628650" y="2662551"/>
            <a:ext cx="78867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 Given following elements</a:t>
            </a:r>
            <a:r>
              <a:rPr lang="en-US" altLang="zh-CN" sz="2600" dirty="0">
                <a:solidFill>
                  <a:srgbClr val="333333"/>
                </a:solidFill>
                <a:latin typeface="inter-regular"/>
              </a:rPr>
              <a:t>: </a:t>
            </a:r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C1E49B-5E58-4B2C-9C10-8C63176B6F40}"/>
              </a:ext>
            </a:extLst>
          </p:cNvPr>
          <p:cNvSpPr txBox="1"/>
          <p:nvPr/>
        </p:nvSpPr>
        <p:spPr>
          <a:xfrm>
            <a:off x="838200" y="317313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First pass: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2273E69-7E8E-4459-931F-00C3E8B7B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93450"/>
              </p:ext>
            </p:extLst>
          </p:nvPr>
        </p:nvGraphicFramePr>
        <p:xfrm>
          <a:off x="990600" y="3674843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E7AC837-A611-4BBA-A9DC-45E226099CB6}"/>
              </a:ext>
            </a:extLst>
          </p:cNvPr>
          <p:cNvSpPr txBox="1"/>
          <p:nvPr/>
        </p:nvSpPr>
        <p:spPr>
          <a:xfrm>
            <a:off x="3122815" y="367193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13 &lt; 32, order is correct.</a:t>
            </a:r>
            <a:endParaRPr lang="zh-CN" altLang="en-US" sz="20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AC7103A-0200-406C-9D08-933C0D07F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130342"/>
              </p:ext>
            </p:extLst>
          </p:nvPr>
        </p:nvGraphicFramePr>
        <p:xfrm>
          <a:off x="990599" y="4231569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BC3DBF1D-D6F0-450B-97E1-C992729C3D19}"/>
              </a:ext>
            </a:extLst>
          </p:cNvPr>
          <p:cNvSpPr txBox="1"/>
          <p:nvPr/>
        </p:nvSpPr>
        <p:spPr>
          <a:xfrm>
            <a:off x="3108960" y="423013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32 &gt; 26, order </a:t>
            </a:r>
            <a:r>
              <a:rPr lang="en-US" altLang="zh-CN" sz="2000" dirty="0">
                <a:solidFill>
                  <a:srgbClr val="063DE8"/>
                </a:solidFill>
              </a:rPr>
              <a:t>is incorrect, swap</a:t>
            </a:r>
            <a:r>
              <a:rPr lang="en-US" altLang="zh-CN" sz="2000" dirty="0"/>
              <a:t>!</a:t>
            </a:r>
            <a:endParaRPr lang="zh-CN" altLang="en-US" sz="20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80EF9E3-7025-4F46-BA85-E621BB3C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24809"/>
              </p:ext>
            </p:extLst>
          </p:nvPr>
        </p:nvGraphicFramePr>
        <p:xfrm>
          <a:off x="6934200" y="4211076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3AFA72B-9C48-4135-9B70-60FB552AF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6793"/>
              </p:ext>
            </p:extLst>
          </p:nvPr>
        </p:nvGraphicFramePr>
        <p:xfrm>
          <a:off x="1000297" y="4849533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BB36CF91-5762-4FAF-B96E-3EF0860EC7A3}"/>
              </a:ext>
            </a:extLst>
          </p:cNvPr>
          <p:cNvSpPr txBox="1"/>
          <p:nvPr/>
        </p:nvSpPr>
        <p:spPr>
          <a:xfrm>
            <a:off x="3122815" y="48583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32 &lt; 35, order is correct.</a:t>
            </a:r>
            <a:endParaRPr lang="zh-CN" altLang="en-US" sz="2000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EA949C5-5B1D-42E8-BCCA-3D0D3F5D0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632138"/>
              </p:ext>
            </p:extLst>
          </p:nvPr>
        </p:nvGraphicFramePr>
        <p:xfrm>
          <a:off x="1000297" y="5519524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7778053E-91EB-4A83-A7DD-81BEFC719A05}"/>
              </a:ext>
            </a:extLst>
          </p:cNvPr>
          <p:cNvSpPr txBox="1"/>
          <p:nvPr/>
        </p:nvSpPr>
        <p:spPr>
          <a:xfrm>
            <a:off x="3122815" y="552905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35 &gt; 10, order is incorrect, swap!</a:t>
            </a:r>
            <a:endParaRPr lang="zh-CN" altLang="en-US" sz="2000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6354D70-AC2C-4999-8F52-B70630B72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48423"/>
              </p:ext>
            </p:extLst>
          </p:nvPr>
        </p:nvGraphicFramePr>
        <p:xfrm>
          <a:off x="6934199" y="5486560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991CEC4-23FB-4BF0-BC65-8C65179BB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92131"/>
              </p:ext>
            </p:extLst>
          </p:nvPr>
        </p:nvGraphicFramePr>
        <p:xfrm>
          <a:off x="983672" y="6132352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61DEA04-8233-4429-8D0D-0FA6C3601FFF}"/>
              </a:ext>
            </a:extLst>
          </p:cNvPr>
          <p:cNvSpPr txBox="1"/>
          <p:nvPr/>
        </p:nvSpPr>
        <p:spPr>
          <a:xfrm>
            <a:off x="3092635" y="6151408"/>
            <a:ext cx="5216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Largest element goes to the last position!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53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0BBE1-21EF-472B-AC0A-92F5076A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28698-D885-4C1C-8A50-EBD8DCE8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2025"/>
            <a:ext cx="7886700" cy="1527175"/>
          </a:xfrm>
        </p:spPr>
        <p:txBody>
          <a:bodyPr/>
          <a:lstStyle/>
          <a:p>
            <a:r>
              <a:rPr lang="en-US" altLang="zh-CN" sz="2600" dirty="0"/>
              <a:t> Is the simplest sorting algorithm, that works 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inter-regular"/>
              </a:rPr>
              <a:t>by repeatedly </a:t>
            </a:r>
            <a:r>
              <a:rPr lang="en-US" altLang="zh-CN" sz="2600" b="0" i="0" dirty="0">
                <a:solidFill>
                  <a:schemeClr val="accent5"/>
                </a:solidFill>
                <a:effectLst/>
                <a:latin typeface="inter-regular"/>
              </a:rPr>
              <a:t>swapping of adjacent elements </a:t>
            </a:r>
            <a:r>
              <a:rPr lang="en-US" altLang="zh-CN" sz="2600" b="0" i="0" dirty="0">
                <a:solidFill>
                  <a:srgbClr val="333333"/>
                </a:solidFill>
                <a:effectLst/>
                <a:latin typeface="inter-regular"/>
              </a:rPr>
              <a:t>if they are in wrong order.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05D1F-8785-49D8-9460-BADF41C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6396919"/>
            <a:ext cx="20574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7D64BB6-E99F-4AFD-94F8-EB13F25DE5B6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677410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9F66187-DD3F-4920-82A2-EC2CB51A247A}"/>
              </a:ext>
            </a:extLst>
          </p:cNvPr>
          <p:cNvSpPr txBox="1">
            <a:spLocks/>
          </p:cNvSpPr>
          <p:nvPr/>
        </p:nvSpPr>
        <p:spPr>
          <a:xfrm>
            <a:off x="628650" y="2662551"/>
            <a:ext cx="78867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 Given following elements</a:t>
            </a:r>
            <a:r>
              <a:rPr lang="en-US" altLang="zh-CN" sz="2600" dirty="0">
                <a:solidFill>
                  <a:srgbClr val="333333"/>
                </a:solidFill>
                <a:latin typeface="inter-regular"/>
              </a:rPr>
              <a:t>: </a:t>
            </a:r>
          </a:p>
          <a:p>
            <a:pPr marL="0" indent="0">
              <a:buFont typeface="Arial"/>
              <a:buNone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C1E49B-5E58-4B2C-9C10-8C63176B6F40}"/>
              </a:ext>
            </a:extLst>
          </p:cNvPr>
          <p:cNvSpPr txBox="1"/>
          <p:nvPr/>
        </p:nvSpPr>
        <p:spPr>
          <a:xfrm>
            <a:off x="838200" y="317313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Second pass: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7AC837-A611-4BBA-A9DC-45E226099CB6}"/>
              </a:ext>
            </a:extLst>
          </p:cNvPr>
          <p:cNvSpPr txBox="1"/>
          <p:nvPr/>
        </p:nvSpPr>
        <p:spPr>
          <a:xfrm>
            <a:off x="3122815" y="367193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13 &lt; 26, order is correct.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3DBF1D-D6F0-450B-97E1-C992729C3D19}"/>
              </a:ext>
            </a:extLst>
          </p:cNvPr>
          <p:cNvSpPr txBox="1"/>
          <p:nvPr/>
        </p:nvSpPr>
        <p:spPr>
          <a:xfrm>
            <a:off x="3108960" y="424655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26 &lt; 32, order is correct.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36CF91-5762-4FAF-B96E-3EF0860EC7A3}"/>
              </a:ext>
            </a:extLst>
          </p:cNvPr>
          <p:cNvSpPr txBox="1"/>
          <p:nvPr/>
        </p:nvSpPr>
        <p:spPr>
          <a:xfrm>
            <a:off x="3122815" y="485834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32 &gt; 10, order is incorrect, swap!</a:t>
            </a:r>
            <a:endParaRPr lang="zh-CN" altLang="en-US" sz="2000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991CEC4-23FB-4BF0-BC65-8C65179BB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053352"/>
              </p:ext>
            </p:extLst>
          </p:nvPr>
        </p:nvGraphicFramePr>
        <p:xfrm>
          <a:off x="896649" y="3677811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61DEA04-8233-4429-8D0D-0FA6C3601FFF}"/>
              </a:ext>
            </a:extLst>
          </p:cNvPr>
          <p:cNvSpPr txBox="1"/>
          <p:nvPr/>
        </p:nvSpPr>
        <p:spPr>
          <a:xfrm>
            <a:off x="3108960" y="5557297"/>
            <a:ext cx="5958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Second largest element goes to 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last position!</a:t>
            </a:r>
            <a:endParaRPr lang="zh-CN" altLang="en-US" sz="2000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D4AE2476-769F-4284-AC3D-A5D1B5A6F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6112"/>
              </p:ext>
            </p:extLst>
          </p:nvPr>
        </p:nvGraphicFramePr>
        <p:xfrm>
          <a:off x="896649" y="4254087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18C7C969-497D-47C3-B221-BFEC66ED1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176486"/>
              </p:ext>
            </p:extLst>
          </p:nvPr>
        </p:nvGraphicFramePr>
        <p:xfrm>
          <a:off x="911889" y="4858346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645A30EC-7D0B-41CB-9124-AAB467009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15337"/>
              </p:ext>
            </p:extLst>
          </p:nvPr>
        </p:nvGraphicFramePr>
        <p:xfrm>
          <a:off x="6934200" y="4838229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5CD0966C-B267-474A-8904-107A41B3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23143"/>
              </p:ext>
            </p:extLst>
          </p:nvPr>
        </p:nvGraphicFramePr>
        <p:xfrm>
          <a:off x="913274" y="5534606"/>
          <a:ext cx="1952625" cy="419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</a:t>
                      </a:r>
                      <a:endParaRPr lang="zh-CN" altLang="en-US" sz="1600" dirty="0"/>
                    </a:p>
                  </a:txBody>
                  <a:tcPr anchor="ctr" anchorCtr="1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0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0BBE1-21EF-472B-AC0A-92F5076A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D28698-D885-4C1C-8A50-EBD8DCE8B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8813"/>
                <a:ext cx="8286750" cy="28745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 </a:t>
                </a:r>
                <a:r>
                  <a:rPr lang="en-US" altLang="zh-CN" sz="2600" b="0" i="0" dirty="0">
                    <a:solidFill>
                      <a:srgbClr val="333333"/>
                    </a:solidFill>
                    <a:effectLst/>
                    <a:latin typeface="inter-regular"/>
                  </a:rPr>
                  <a:t>It is called </a:t>
                </a:r>
                <a:r>
                  <a:rPr lang="en-US" altLang="zh-CN" sz="2600" b="0" i="0" dirty="0">
                    <a:solidFill>
                      <a:srgbClr val="0070C0"/>
                    </a:solidFill>
                    <a:effectLst/>
                    <a:latin typeface="inter-regular"/>
                  </a:rPr>
                  <a:t>bubble</a:t>
                </a:r>
                <a:r>
                  <a:rPr lang="en-US" altLang="zh-CN" sz="2600" b="0" i="0" dirty="0">
                    <a:solidFill>
                      <a:srgbClr val="333333"/>
                    </a:solidFill>
                    <a:effectLst/>
                    <a:latin typeface="inter-regular"/>
                  </a:rPr>
                  <a:t> sort because the movement of array elements is just like the movement of </a:t>
                </a:r>
                <a:r>
                  <a:rPr lang="en-US" altLang="zh-CN" sz="2600" b="0" i="0" dirty="0">
                    <a:solidFill>
                      <a:srgbClr val="0070C0"/>
                    </a:solidFill>
                    <a:effectLst/>
                    <a:latin typeface="inter-regular"/>
                  </a:rPr>
                  <a:t>air bubbles</a:t>
                </a:r>
                <a:r>
                  <a:rPr lang="en-US" altLang="zh-CN" sz="2600" b="0" i="0" dirty="0">
                    <a:solidFill>
                      <a:srgbClr val="333333"/>
                    </a:solidFill>
                    <a:effectLst/>
                    <a:latin typeface="inter-regular"/>
                  </a:rPr>
                  <a:t> in the water. </a:t>
                </a:r>
              </a:p>
              <a:p>
                <a:pPr lvl="1"/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inter-regular"/>
                  </a:rPr>
                  <a:t>Bubbles in water rise up to the surface; similarly, array elements move to the </a:t>
                </a:r>
                <a:r>
                  <a:rPr lang="en-US" altLang="zh-CN" dirty="0">
                    <a:solidFill>
                      <a:srgbClr val="333333"/>
                    </a:solidFill>
                    <a:latin typeface="inter-regular"/>
                  </a:rPr>
                  <a:t>end of the array</a:t>
                </a:r>
                <a:r>
                  <a:rPr lang="en-US" altLang="zh-CN" b="0" i="0" dirty="0">
                    <a:solidFill>
                      <a:srgbClr val="333333"/>
                    </a:solidFill>
                    <a:effectLst/>
                    <a:latin typeface="inter-regular"/>
                  </a:rPr>
                  <a:t> in each iteration.</a:t>
                </a:r>
              </a:p>
              <a:p>
                <a:pPr lvl="1"/>
                <a:r>
                  <a:rPr lang="en-US" altLang="zh-CN" sz="2400" dirty="0">
                    <a:solidFill>
                      <a:srgbClr val="333333"/>
                    </a:solidFill>
                    <a:latin typeface="inter-regular"/>
                  </a:rPr>
                  <a:t>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  <a:latin typeface="inter-regular"/>
                  </a:rPr>
                  <a:t> pass,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  <a:latin typeface="inter-regular"/>
                  </a:rPr>
                  <a:t> largest element will be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333333"/>
                    </a:solidFill>
                    <a:latin typeface="inter-regular"/>
                  </a:rPr>
                  <a:t> last position. </a:t>
                </a:r>
                <a:r>
                  <a:rPr lang="en-US" altLang="zh-CN" dirty="0">
                    <a:solidFill>
                      <a:srgbClr val="333333"/>
                    </a:solidFill>
                    <a:latin typeface="inter-regular"/>
                  </a:rPr>
                  <a:t>  </a:t>
                </a:r>
                <a:r>
                  <a:rPr lang="en-US" altLang="zh-CN" dirty="0">
                    <a:solidFill>
                      <a:srgbClr val="FF0000"/>
                    </a:solidFill>
                    <a:latin typeface="inter-regular"/>
                  </a:rPr>
                  <a:t>n-1 passes are needed, where n is the number of elements.</a:t>
                </a:r>
                <a:endParaRPr lang="en-US" altLang="zh-CN" sz="2400" dirty="0">
                  <a:solidFill>
                    <a:srgbClr val="FF0000"/>
                  </a:solidFill>
                  <a:latin typeface="inter-regular"/>
                </a:endParaRPr>
              </a:p>
              <a:p>
                <a:pPr lvl="1"/>
                <a:endParaRPr lang="en-US" altLang="zh-CN" b="0" i="0" dirty="0">
                  <a:solidFill>
                    <a:srgbClr val="333333"/>
                  </a:solidFill>
                  <a:effectLst/>
                  <a:latin typeface="inter-regular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D28698-D885-4C1C-8A50-EBD8DCE8B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8813"/>
                <a:ext cx="8286750" cy="2874587"/>
              </a:xfrm>
              <a:blipFill>
                <a:blip r:embed="rId2"/>
                <a:stretch>
                  <a:fillRect l="-1324" t="-4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05D1F-8785-49D8-9460-BADF41C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4A2605-9F70-4DEB-AE00-B4CD0BC2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343400"/>
            <a:ext cx="1752599" cy="22423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8C9CF-2ACE-4D65-9631-EA7E1BC9C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90" y="4868956"/>
            <a:ext cx="5153025" cy="10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6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0BBE1-21EF-472B-AC0A-92F5076A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 for Bubble Sort: </a:t>
            </a:r>
            <a:r>
              <a:rPr lang="en-US" altLang="zh-CN" dirty="0">
                <a:solidFill>
                  <a:srgbClr val="063DE8"/>
                </a:solidFill>
              </a:rPr>
              <a:t>inefficient implementation</a:t>
            </a:r>
            <a:endParaRPr lang="zh-CN" altLang="en-US" dirty="0">
              <a:solidFill>
                <a:srgbClr val="063DE8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05D1F-8785-49D8-9460-BADF41C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C0957BB-8B6F-4798-9ADF-053F25D41C98}"/>
              </a:ext>
            </a:extLst>
          </p:cNvPr>
          <p:cNvSpPr/>
          <p:nvPr/>
        </p:nvSpPr>
        <p:spPr>
          <a:xfrm>
            <a:off x="742950" y="1981200"/>
            <a:ext cx="7772400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Bubble-SORT(A) // </a:t>
            </a:r>
            <a:r>
              <a:rPr lang="en-US" altLang="zh-CN" sz="2400" b="1" dirty="0">
                <a:solidFill>
                  <a:srgbClr val="063DE8"/>
                </a:solidFill>
                <a:latin typeface="Courier"/>
                <a:cs typeface="Courier New" panose="02070309020205020404" pitchFamily="49" charset="0"/>
              </a:rPr>
              <a:t>A is a pointer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1.     FOR </a:t>
            </a:r>
            <a:r>
              <a:rPr lang="en-US" altLang="zh-CN" sz="2400" dirty="0" err="1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= 0 TO n-2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2.       FOR j=0 TO n-i-2</a:t>
            </a:r>
            <a:b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3.           If A[j+1] &lt; A[j]</a:t>
            </a:r>
          </a:p>
          <a:p>
            <a:pPr marL="457200" indent="-457200">
              <a:buAutoNum type="arabicPeriod" startAt="4"/>
            </a:pP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swap A[j] and A[j+1]</a:t>
            </a:r>
          </a:p>
          <a:p>
            <a:pPr marL="457200" indent="-457200">
              <a:buAutoNum type="arabicPeriod" startAt="4"/>
            </a:pP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         end If</a:t>
            </a:r>
          </a:p>
          <a:p>
            <a:pPr marL="457200" indent="-457200">
              <a:buAutoNum type="arabicPeriod" startAt="4"/>
            </a:pP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      end For</a:t>
            </a:r>
          </a:p>
          <a:p>
            <a:pPr marL="457200" indent="-457200">
              <a:buAutoNum type="arabicPeriod" startAt="4"/>
            </a:pPr>
            <a:r>
              <a:rPr lang="en-US" altLang="zh-CN" sz="2400" dirty="0">
                <a:solidFill>
                  <a:schemeClr val="dk1"/>
                </a:solidFill>
                <a:latin typeface="Courier"/>
                <a:cs typeface="Courier New" panose="02070309020205020404" pitchFamily="49" charset="0"/>
              </a:rPr>
              <a:t>     end For   </a:t>
            </a:r>
            <a:endParaRPr lang="zh-CN" altLang="en-US" sz="2400" dirty="0">
              <a:solidFill>
                <a:schemeClr val="dk1"/>
              </a:solidFill>
              <a:latin typeface="Courier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57864-5CA8-4F78-B5FF-010BD84BD1C1}"/>
                  </a:ext>
                </a:extLst>
              </p:cNvPr>
              <p:cNvSpPr txBox="1"/>
              <p:nvPr/>
            </p:nvSpPr>
            <p:spPr>
              <a:xfrm>
                <a:off x="990600" y="5593908"/>
                <a:ext cx="5715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Computational time: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E57864-5CA8-4F78-B5FF-010BD84B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93908"/>
                <a:ext cx="5715000" cy="461665"/>
              </a:xfrm>
              <a:prstGeom prst="rect">
                <a:avLst/>
              </a:prstGeom>
              <a:blipFill>
                <a:blip r:embed="rId3"/>
                <a:stretch>
                  <a:fillRect l="-149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0BC8C3-21E6-4AAD-80E7-1E52C754E6C9}"/>
                  </a:ext>
                </a:extLst>
              </p:cNvPr>
              <p:cNvSpPr txBox="1"/>
              <p:nvPr/>
            </p:nvSpPr>
            <p:spPr>
              <a:xfrm>
                <a:off x="990600" y="5943600"/>
                <a:ext cx="5715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63DE8"/>
                    </a:solidFill>
                  </a:rPr>
                  <a:t>Worst case: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30000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63DE8"/>
                    </a:solidFill>
                  </a:rPr>
                  <a:t>.      Best case: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30000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>
                        <a:solidFill>
                          <a:srgbClr val="063DE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63DE8"/>
                    </a:solidFill>
                  </a:rPr>
                  <a:t>. </a:t>
                </a:r>
                <a:endParaRPr lang="zh-CN" altLang="en-US" sz="2400" dirty="0">
                  <a:solidFill>
                    <a:srgbClr val="063DE8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A0BC8C3-21E6-4AAD-80E7-1E52C754E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43600"/>
                <a:ext cx="5715000" cy="461665"/>
              </a:xfrm>
              <a:prstGeom prst="rect">
                <a:avLst/>
              </a:prstGeom>
              <a:blipFill>
                <a:blip r:embed="rId4"/>
                <a:stretch>
                  <a:fillRect l="-149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8279</TotalTime>
  <Words>3336</Words>
  <Application>Microsoft Office PowerPoint</Application>
  <PresentationFormat>全屏显示(4:3)</PresentationFormat>
  <Paragraphs>849</Paragraphs>
  <Slides>40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Courier</vt:lpstr>
      <vt:lpstr>inter-regular</vt:lpstr>
      <vt:lpstr>Open Sans</vt:lpstr>
      <vt:lpstr>DengXian</vt:lpstr>
      <vt:lpstr>宋体</vt:lpstr>
      <vt:lpstr>Arial</vt:lpstr>
      <vt:lpstr>Calibri</vt:lpstr>
      <vt:lpstr>Cambria Math</vt:lpstr>
      <vt:lpstr>Courier New</vt:lpstr>
      <vt:lpstr>Times New Roman</vt:lpstr>
      <vt:lpstr>Office Theme</vt:lpstr>
      <vt:lpstr>Data Structures and Algorithms  Lecture 6:  Bubble Sort , Insertion Sort and Merge Sort</vt:lpstr>
      <vt:lpstr>Outline</vt:lpstr>
      <vt:lpstr>Motivation</vt:lpstr>
      <vt:lpstr>Motivation</vt:lpstr>
      <vt:lpstr>Visualization</vt:lpstr>
      <vt:lpstr>Bubble Sort</vt:lpstr>
      <vt:lpstr>Bubble Sort</vt:lpstr>
      <vt:lpstr>Bubble Sort</vt:lpstr>
      <vt:lpstr>Pseudo Code for Bubble Sort: inefficient implementation</vt:lpstr>
      <vt:lpstr>Pseudo Code for Bubble Sort: efficient implementation</vt:lpstr>
      <vt:lpstr>Sorting Poker Cards</vt:lpstr>
      <vt:lpstr>Insertion Sort</vt:lpstr>
      <vt:lpstr>Insertion Sort</vt:lpstr>
      <vt:lpstr>How is insertion Done?</vt:lpstr>
      <vt:lpstr>Insertion Sort - Example</vt:lpstr>
      <vt:lpstr>Insertion Sort - Example</vt:lpstr>
      <vt:lpstr>Insertion Sort - Example</vt:lpstr>
      <vt:lpstr>Insertion Sort - Example</vt:lpstr>
      <vt:lpstr>Insertion Sort - Example</vt:lpstr>
      <vt:lpstr>Pseudo Code for Insertion Sort</vt:lpstr>
      <vt:lpstr>Discussion</vt:lpstr>
      <vt:lpstr>Analysis of Insertion Sort</vt:lpstr>
      <vt:lpstr>Merge Sort  (归并排序) (By Von. Neumann, 1945)</vt:lpstr>
      <vt:lpstr>Merge Sort</vt:lpstr>
      <vt:lpstr>Questions to Ponder</vt:lpstr>
      <vt:lpstr>Dividing</vt:lpstr>
      <vt:lpstr>Pseudo Code for Merge Sort</vt:lpstr>
      <vt:lpstr>Pseudo Code for Merging</vt:lpstr>
      <vt:lpstr>Merge Example</vt:lpstr>
      <vt:lpstr>Merge Example</vt:lpstr>
      <vt:lpstr>Merge Sort Example</vt:lpstr>
      <vt:lpstr>Discussion</vt:lpstr>
      <vt:lpstr>Analysis of Merge Sort</vt:lpstr>
      <vt:lpstr>Analysis of Merge Sort</vt:lpstr>
      <vt:lpstr>Analysis of Merge Sort</vt:lpstr>
      <vt:lpstr>Divide and Conquer</vt:lpstr>
      <vt:lpstr>Three Phases of DC</vt:lpstr>
      <vt:lpstr>Divide-Conquer-Combine</vt:lpstr>
      <vt:lpstr>Divide-Conquer-Combine</vt:lpstr>
      <vt:lpstr>Lab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  Lecture 1: C</dc:title>
  <dc:creator>UIC</dc:creator>
  <cp:lastModifiedBy>Windows User</cp:lastModifiedBy>
  <cp:revision>542</cp:revision>
  <dcterms:created xsi:type="dcterms:W3CDTF">2006-08-16T00:00:00Z</dcterms:created>
  <dcterms:modified xsi:type="dcterms:W3CDTF">2023-11-13T02:40:40Z</dcterms:modified>
</cp:coreProperties>
</file>